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7" r:id="rId4"/>
    <p:sldId id="259" r:id="rId5"/>
    <p:sldId id="260" r:id="rId6"/>
    <p:sldId id="276" r:id="rId7"/>
    <p:sldId id="277" r:id="rId8"/>
    <p:sldId id="289" r:id="rId9"/>
    <p:sldId id="290" r:id="rId10"/>
    <p:sldId id="261" r:id="rId11"/>
    <p:sldId id="262" r:id="rId12"/>
    <p:sldId id="278" r:id="rId13"/>
    <p:sldId id="279" r:id="rId14"/>
    <p:sldId id="280" r:id="rId15"/>
    <p:sldId id="281" r:id="rId16"/>
    <p:sldId id="282" r:id="rId17"/>
    <p:sldId id="284" r:id="rId18"/>
    <p:sldId id="285" r:id="rId19"/>
    <p:sldId id="291" r:id="rId20"/>
    <p:sldId id="292" r:id="rId21"/>
    <p:sldId id="286" r:id="rId22"/>
    <p:sldId id="287" r:id="rId23"/>
    <p:sldId id="288" r:id="rId2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3" autoAdjust="0"/>
    <p:restoredTop sz="94660"/>
  </p:normalViewPr>
  <p:slideViewPr>
    <p:cSldViewPr snapToGrid="0">
      <p:cViewPr varScale="1">
        <p:scale>
          <a:sx n="73" d="100"/>
          <a:sy n="73" d="100"/>
        </p:scale>
        <p:origin x="60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D77F31-7B97-43BA-B26C-19901E447839}" type="datetimeFigureOut">
              <a:rPr lang="en-US" smtClean="0"/>
              <a:t>7/3/2020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299018-0FE7-46DB-BFAC-FC7A17FDB8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41562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D77F31-7B97-43BA-B26C-19901E447839}" type="datetimeFigureOut">
              <a:rPr lang="en-US" smtClean="0"/>
              <a:t>7/3/2020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299018-0FE7-46DB-BFAC-FC7A17FDB8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7600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D77F31-7B97-43BA-B26C-19901E447839}" type="datetimeFigureOut">
              <a:rPr lang="en-US" smtClean="0"/>
              <a:t>7/3/2020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299018-0FE7-46DB-BFAC-FC7A17FDB8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131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D77F31-7B97-43BA-B26C-19901E447839}" type="datetimeFigureOut">
              <a:rPr lang="en-US" smtClean="0"/>
              <a:t>7/3/2020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299018-0FE7-46DB-BFAC-FC7A17FDB8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54083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D77F31-7B97-43BA-B26C-19901E447839}" type="datetimeFigureOut">
              <a:rPr lang="en-US" smtClean="0"/>
              <a:t>7/3/2020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299018-0FE7-46DB-BFAC-FC7A17FDB8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48582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D77F31-7B97-43BA-B26C-19901E447839}" type="datetimeFigureOut">
              <a:rPr lang="en-US" smtClean="0"/>
              <a:t>7/3/2020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299018-0FE7-46DB-BFAC-FC7A17FDB8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79481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D77F31-7B97-43BA-B26C-19901E447839}" type="datetimeFigureOut">
              <a:rPr lang="en-US" smtClean="0"/>
              <a:t>7/3/2020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299018-0FE7-46DB-BFAC-FC7A17FDB8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52395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D77F31-7B97-43BA-B26C-19901E447839}" type="datetimeFigureOut">
              <a:rPr lang="en-US" smtClean="0"/>
              <a:t>7/3/2020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299018-0FE7-46DB-BFAC-FC7A17FDB8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32104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D77F31-7B97-43BA-B26C-19901E447839}" type="datetimeFigureOut">
              <a:rPr lang="en-US" smtClean="0"/>
              <a:t>7/3/2020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299018-0FE7-46DB-BFAC-FC7A17FDB8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08453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D77F31-7B97-43BA-B26C-19901E447839}" type="datetimeFigureOut">
              <a:rPr lang="en-US" smtClean="0"/>
              <a:t>7/3/2020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299018-0FE7-46DB-BFAC-FC7A17FDB8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48594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D77F31-7B97-43BA-B26C-19901E447839}" type="datetimeFigureOut">
              <a:rPr lang="en-US" smtClean="0"/>
              <a:t>7/3/2020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299018-0FE7-46DB-BFAC-FC7A17FDB8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30726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D77F31-7B97-43BA-B26C-19901E447839}" type="datetimeFigureOut">
              <a:rPr lang="en-US" smtClean="0"/>
              <a:t>7/3/2020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299018-0FE7-46DB-BFAC-FC7A17FDB8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390605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4800" dirty="0" smtClean="0"/>
              <a:t>POLITIK HUKUM EKONOMI SYARIAH</a:t>
            </a:r>
            <a:r>
              <a:rPr lang="en-US" dirty="0" smtClean="0"/>
              <a:t> </a:t>
            </a:r>
            <a:r>
              <a:rPr lang="en-US" sz="3600" dirty="0" smtClean="0"/>
              <a:t>(FATWA DSN MUI, KHES DAN POJK) DI INDONESIA</a:t>
            </a:r>
            <a:endParaRPr lang="en-US" sz="3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YASWIRMAN</a:t>
            </a:r>
          </a:p>
          <a:p>
            <a:r>
              <a:rPr lang="en-US" dirty="0" smtClean="0"/>
              <a:t>Guru </a:t>
            </a:r>
            <a:r>
              <a:rPr lang="en-US" dirty="0" err="1" smtClean="0"/>
              <a:t>Besar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Islam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Fakultas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</a:p>
          <a:p>
            <a:r>
              <a:rPr lang="en-US" dirty="0" err="1" smtClean="0"/>
              <a:t>Universitas</a:t>
            </a:r>
            <a:r>
              <a:rPr lang="en-US" dirty="0" smtClean="0"/>
              <a:t> </a:t>
            </a:r>
            <a:r>
              <a:rPr lang="en-US" dirty="0" err="1" smtClean="0"/>
              <a:t>Andalas</a:t>
            </a:r>
            <a:r>
              <a:rPr lang="en-US" dirty="0" smtClean="0"/>
              <a:t> Padang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33052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LKS </a:t>
            </a:r>
            <a:r>
              <a:rPr lang="en-US" dirty="0" err="1" smtClean="0"/>
              <a:t>bukan</a:t>
            </a:r>
            <a:r>
              <a:rPr lang="en-US" dirty="0" smtClean="0"/>
              <a:t> </a:t>
            </a:r>
            <a:r>
              <a:rPr lang="en-US" dirty="0" err="1" smtClean="0"/>
              <a:t>sekedar</a:t>
            </a:r>
            <a:r>
              <a:rPr lang="en-US" dirty="0" smtClean="0"/>
              <a:t> </a:t>
            </a:r>
            <a:r>
              <a:rPr lang="en-US" dirty="0" err="1" smtClean="0"/>
              <a:t>melihat</a:t>
            </a:r>
            <a:r>
              <a:rPr lang="en-US" dirty="0" smtClean="0"/>
              <a:t> </a:t>
            </a:r>
            <a:r>
              <a:rPr lang="en-US" dirty="0" err="1" smtClean="0"/>
              <a:t>sisi</a:t>
            </a:r>
            <a:r>
              <a:rPr lang="en-US" dirty="0" smtClean="0"/>
              <a:t> </a:t>
            </a:r>
            <a:r>
              <a:rPr lang="en-US" dirty="0" err="1" smtClean="0"/>
              <a:t>syariah</a:t>
            </a:r>
            <a:r>
              <a:rPr lang="en-US" dirty="0" smtClean="0"/>
              <a:t> </a:t>
            </a:r>
            <a:r>
              <a:rPr lang="en-US" dirty="0" smtClean="0"/>
              <a:t>compliance, </a:t>
            </a:r>
            <a:r>
              <a:rPr lang="en-US" dirty="0" err="1" smtClean="0"/>
              <a:t>bahkan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, </a:t>
            </a:r>
            <a:r>
              <a:rPr lang="en-US" dirty="0" err="1" smtClean="0"/>
              <a:t>bagaimana</a:t>
            </a:r>
            <a:r>
              <a:rPr lang="en-US" dirty="0" smtClean="0"/>
              <a:t> </a:t>
            </a:r>
            <a:r>
              <a:rPr lang="en-US" dirty="0" err="1" smtClean="0"/>
              <a:t>terwujudnya</a:t>
            </a:r>
            <a:r>
              <a:rPr lang="en-US" dirty="0" smtClean="0"/>
              <a:t> </a:t>
            </a:r>
            <a:r>
              <a:rPr lang="en-US" dirty="0" err="1" smtClean="0"/>
              <a:t>kualitas</a:t>
            </a:r>
            <a:r>
              <a:rPr lang="en-US" dirty="0" smtClean="0"/>
              <a:t> </a:t>
            </a:r>
            <a:r>
              <a:rPr lang="en-US" dirty="0" err="1" smtClean="0"/>
              <a:t>perekonomian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yang </a:t>
            </a:r>
            <a:r>
              <a:rPr lang="en-US" dirty="0" err="1" smtClean="0"/>
              <a:t>meyakini</a:t>
            </a:r>
            <a:r>
              <a:rPr lang="en-US" dirty="0" smtClean="0"/>
              <a:t> </a:t>
            </a: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nilai-nilai</a:t>
            </a:r>
            <a:r>
              <a:rPr lang="en-US" dirty="0" smtClean="0"/>
              <a:t> </a:t>
            </a:r>
            <a:r>
              <a:rPr lang="en-US" dirty="0" err="1" smtClean="0"/>
              <a:t>ilahiyah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prinsip</a:t>
            </a:r>
            <a:r>
              <a:rPr lang="en-US" dirty="0" smtClean="0"/>
              <a:t> </a:t>
            </a:r>
            <a:r>
              <a:rPr lang="en-US" dirty="0" err="1" smtClean="0"/>
              <a:t>ekonomi</a:t>
            </a:r>
            <a:r>
              <a:rPr lang="en-US" dirty="0" smtClean="0"/>
              <a:t> yang </a:t>
            </a:r>
            <a:r>
              <a:rPr lang="en-US" dirty="0" err="1" smtClean="0"/>
              <a:t>dikembangkan</a:t>
            </a:r>
            <a:endParaRPr lang="en-US" dirty="0" smtClean="0"/>
          </a:p>
          <a:p>
            <a:r>
              <a:rPr lang="en-US" dirty="0" smtClean="0"/>
              <a:t>Di </a:t>
            </a:r>
            <a:r>
              <a:rPr lang="en-US" dirty="0" err="1" smtClean="0"/>
              <a:t>sinilah</a:t>
            </a:r>
            <a:r>
              <a:rPr lang="en-US" dirty="0" smtClean="0"/>
              <a:t> </a:t>
            </a:r>
            <a:r>
              <a:rPr lang="en-US" dirty="0" err="1" smtClean="0"/>
              <a:t>filsafat</a:t>
            </a:r>
            <a:r>
              <a:rPr lang="en-US" dirty="0" smtClean="0"/>
              <a:t> </a:t>
            </a:r>
            <a:r>
              <a:rPr lang="en-US" dirty="0" err="1" smtClean="0"/>
              <a:t>Sila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I Pancasila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Pasal</a:t>
            </a:r>
            <a:r>
              <a:rPr lang="en-US" dirty="0" smtClean="0"/>
              <a:t> 29 UUD 1945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dipertaruhkan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kekuatan</a:t>
            </a:r>
            <a:r>
              <a:rPr lang="en-US" dirty="0" smtClean="0"/>
              <a:t> </a:t>
            </a:r>
            <a:r>
              <a:rPr lang="en-US" dirty="0" err="1" smtClean="0"/>
              <a:t>politik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ekonomi</a:t>
            </a:r>
            <a:r>
              <a:rPr lang="en-US" dirty="0" smtClean="0"/>
              <a:t> </a:t>
            </a:r>
            <a:r>
              <a:rPr lang="en-US" dirty="0" err="1" smtClean="0"/>
              <a:t>syariah</a:t>
            </a:r>
            <a:r>
              <a:rPr lang="en-US" dirty="0" smtClean="0"/>
              <a:t> </a:t>
            </a:r>
            <a:endParaRPr lang="en-US" dirty="0"/>
          </a:p>
          <a:p>
            <a:r>
              <a:rPr lang="en-US" dirty="0" smtClean="0"/>
              <a:t>Hal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didukung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piranti</a:t>
            </a:r>
            <a:r>
              <a:rPr lang="en-US" dirty="0" smtClean="0"/>
              <a:t> </a:t>
            </a:r>
            <a:r>
              <a:rPr lang="en-US" dirty="0" err="1" smtClean="0"/>
              <a:t>regulasi</a:t>
            </a:r>
            <a:r>
              <a:rPr lang="en-US" dirty="0" smtClean="0"/>
              <a:t> </a:t>
            </a:r>
            <a:r>
              <a:rPr lang="en-US" dirty="0" smtClean="0"/>
              <a:t>yang lain, </a:t>
            </a:r>
            <a:r>
              <a:rPr lang="en-US" dirty="0" err="1" smtClean="0"/>
              <a:t>seperti</a:t>
            </a:r>
            <a:r>
              <a:rPr lang="en-US" dirty="0" smtClean="0"/>
              <a:t> UU </a:t>
            </a:r>
            <a:r>
              <a:rPr lang="en-US" dirty="0" err="1" smtClean="0"/>
              <a:t>Wakaf</a:t>
            </a:r>
            <a:r>
              <a:rPr lang="en-US" dirty="0" smtClean="0"/>
              <a:t>, UU </a:t>
            </a:r>
            <a:r>
              <a:rPr lang="en-US" dirty="0" err="1" smtClean="0"/>
              <a:t>Pengelolaan</a:t>
            </a:r>
            <a:r>
              <a:rPr lang="en-US" dirty="0" smtClean="0"/>
              <a:t> Zakat, UU </a:t>
            </a:r>
            <a:r>
              <a:rPr lang="en-US" dirty="0" err="1" smtClean="0"/>
              <a:t>Perbankan</a:t>
            </a:r>
            <a:r>
              <a:rPr lang="en-US" dirty="0" smtClean="0"/>
              <a:t> </a:t>
            </a:r>
            <a:r>
              <a:rPr lang="en-US" dirty="0" err="1" smtClean="0"/>
              <a:t>Syariah</a:t>
            </a:r>
            <a:r>
              <a:rPr lang="en-US" dirty="0" smtClean="0"/>
              <a:t>, UU JIH, UU </a:t>
            </a:r>
            <a:r>
              <a:rPr lang="en-US" dirty="0" err="1" smtClean="0"/>
              <a:t>ttg</a:t>
            </a:r>
            <a:r>
              <a:rPr lang="en-US" dirty="0" smtClean="0"/>
              <a:t> SBSN, UU </a:t>
            </a:r>
            <a:r>
              <a:rPr lang="en-US" dirty="0" err="1" smtClean="0"/>
              <a:t>Peradilan</a:t>
            </a:r>
            <a:r>
              <a:rPr lang="en-US" dirty="0" smtClean="0"/>
              <a:t> Agama, PP </a:t>
            </a:r>
            <a:r>
              <a:rPr lang="en-US" dirty="0" err="1" smtClean="0"/>
              <a:t>ttg</a:t>
            </a:r>
            <a:r>
              <a:rPr lang="en-US" dirty="0" smtClean="0"/>
              <a:t> </a:t>
            </a:r>
            <a:r>
              <a:rPr lang="en-US" dirty="0" err="1" smtClean="0"/>
              <a:t>Perasuransian</a:t>
            </a:r>
            <a:r>
              <a:rPr lang="en-US" dirty="0" smtClean="0"/>
              <a:t>, </a:t>
            </a:r>
            <a:r>
              <a:rPr lang="en-US" dirty="0" err="1" smtClean="0"/>
              <a:t>diperkuat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berdirinya</a:t>
            </a:r>
            <a:r>
              <a:rPr lang="en-US" dirty="0" smtClean="0"/>
              <a:t> DSN yang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mengeluarkan</a:t>
            </a:r>
            <a:r>
              <a:rPr lang="en-US" dirty="0" smtClean="0"/>
              <a:t> fatwa </a:t>
            </a:r>
            <a:r>
              <a:rPr lang="en-US" dirty="0" err="1" smtClean="0"/>
              <a:t>syariah</a:t>
            </a:r>
            <a:r>
              <a:rPr lang="en-US" dirty="0" smtClean="0"/>
              <a:t> compliance 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24767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P</a:t>
            </a:r>
            <a:r>
              <a:rPr lang="en-US" dirty="0" err="1" smtClean="0"/>
              <a:t>raktik</a:t>
            </a:r>
            <a:r>
              <a:rPr lang="en-US" dirty="0" smtClean="0"/>
              <a:t> </a:t>
            </a:r>
            <a:r>
              <a:rPr lang="en-US" dirty="0" err="1"/>
              <a:t>Ekonomi</a:t>
            </a:r>
            <a:r>
              <a:rPr lang="en-US" dirty="0"/>
              <a:t> </a:t>
            </a:r>
            <a:r>
              <a:rPr lang="en-US" dirty="0" err="1"/>
              <a:t>Syariah</a:t>
            </a:r>
            <a:r>
              <a:rPr lang="en-US" dirty="0"/>
              <a:t> </a:t>
            </a:r>
            <a:r>
              <a:rPr lang="en-US" dirty="0" err="1"/>
              <a:t>telah</a:t>
            </a:r>
            <a:r>
              <a:rPr lang="en-US" dirty="0"/>
              <a:t> lama </a:t>
            </a:r>
            <a:r>
              <a:rPr lang="en-US" dirty="0" err="1"/>
              <a:t>hidup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masyarakat</a:t>
            </a:r>
            <a:r>
              <a:rPr lang="en-US" dirty="0"/>
              <a:t> Indonesia, di mana </a:t>
            </a:r>
            <a:r>
              <a:rPr lang="en-US" dirty="0" err="1"/>
              <a:t>tradisi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Islam </a:t>
            </a:r>
            <a:r>
              <a:rPr lang="en-US" dirty="0" err="1"/>
              <a:t>pernah</a:t>
            </a:r>
            <a:r>
              <a:rPr lang="en-US" dirty="0"/>
              <a:t> 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</a:t>
            </a:r>
            <a:r>
              <a:rPr lang="en-US" dirty="0" err="1"/>
              <a:t>satu-satunya</a:t>
            </a:r>
            <a:r>
              <a:rPr lang="en-US" dirty="0"/>
              <a:t>. </a:t>
            </a:r>
            <a:endParaRPr lang="en-US" dirty="0" smtClean="0"/>
          </a:p>
          <a:p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/>
              <a:t>berlaku</a:t>
            </a:r>
            <a:r>
              <a:rPr lang="en-US" dirty="0"/>
              <a:t> di masa </a:t>
            </a:r>
            <a:r>
              <a:rPr lang="en-US" dirty="0" err="1"/>
              <a:t>sebelum</a:t>
            </a:r>
            <a:r>
              <a:rPr lang="en-US" dirty="0"/>
              <a:t> </a:t>
            </a:r>
            <a:r>
              <a:rPr lang="en-US" dirty="0" err="1" smtClean="0"/>
              <a:t>kekuasaan</a:t>
            </a:r>
            <a:r>
              <a:rPr lang="en-US" dirty="0" smtClean="0"/>
              <a:t> </a:t>
            </a:r>
            <a:r>
              <a:rPr lang="en-US" dirty="0" err="1"/>
              <a:t>kolonial</a:t>
            </a:r>
            <a:r>
              <a:rPr lang="en-US" dirty="0"/>
              <a:t> </a:t>
            </a:r>
            <a:r>
              <a:rPr lang="en-US" dirty="0" err="1"/>
              <a:t>Belanda</a:t>
            </a:r>
            <a:r>
              <a:rPr lang="en-US" dirty="0"/>
              <a:t> </a:t>
            </a:r>
            <a:r>
              <a:rPr lang="en-US" dirty="0" err="1"/>
              <a:t>melancarkan</a:t>
            </a:r>
            <a:r>
              <a:rPr lang="en-US" dirty="0"/>
              <a:t> </a:t>
            </a:r>
            <a:r>
              <a:rPr lang="en-US" dirty="0" err="1"/>
              <a:t>politik</a:t>
            </a:r>
            <a:r>
              <a:rPr lang="en-US" dirty="0"/>
              <a:t> </a:t>
            </a:r>
            <a:r>
              <a:rPr lang="en-US" dirty="0" err="1"/>
              <a:t>hukumnya</a:t>
            </a:r>
            <a:r>
              <a:rPr lang="en-US" dirty="0"/>
              <a:t> di Indonesia, </a:t>
            </a:r>
            <a:r>
              <a:rPr lang="en-US" dirty="0" err="1"/>
              <a:t>hukum</a:t>
            </a:r>
            <a:r>
              <a:rPr lang="en-US" dirty="0"/>
              <a:t> Islam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yang </a:t>
            </a:r>
            <a:r>
              <a:rPr lang="en-US" dirty="0" err="1"/>
              <a:t>berdiri</a:t>
            </a:r>
            <a:r>
              <a:rPr lang="en-US" dirty="0"/>
              <a:t> </a:t>
            </a:r>
            <a:r>
              <a:rPr lang="en-US" dirty="0" err="1"/>
              <a:t>sendiri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kedudukan</a:t>
            </a:r>
            <a:r>
              <a:rPr lang="en-US" dirty="0"/>
              <a:t> yang </a:t>
            </a:r>
            <a:r>
              <a:rPr lang="en-US" dirty="0" err="1" smtClean="0"/>
              <a:t>kuat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</a:p>
          <a:p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teoritik</a:t>
            </a:r>
            <a:r>
              <a:rPr lang="en-US" dirty="0" smtClean="0"/>
              <a:t>, </a:t>
            </a:r>
            <a:r>
              <a:rPr lang="en-US" dirty="0"/>
              <a:t>t</a:t>
            </a:r>
            <a:r>
              <a:rPr lang="en-US" dirty="0" smtClean="0"/>
              <a:t>he living law (</a:t>
            </a:r>
            <a:r>
              <a:rPr lang="en-US" dirty="0" err="1" smtClean="0"/>
              <a:t>hukum</a:t>
            </a:r>
            <a:r>
              <a:rPr lang="en-US" dirty="0" smtClean="0"/>
              <a:t> yang </a:t>
            </a:r>
            <a:r>
              <a:rPr lang="en-US" dirty="0" err="1" smtClean="0"/>
              <a:t>mencerminkan</a:t>
            </a:r>
            <a:r>
              <a:rPr lang="en-US" dirty="0" smtClean="0"/>
              <a:t> </a:t>
            </a:r>
            <a:r>
              <a:rPr lang="en-US" dirty="0" err="1" smtClean="0"/>
              <a:t>nilai-nilai</a:t>
            </a:r>
            <a:r>
              <a:rPr lang="en-US" dirty="0" smtClean="0"/>
              <a:t> yang </a:t>
            </a:r>
            <a:r>
              <a:rPr lang="en-US" dirty="0" err="1" smtClean="0"/>
              <a:t>hidup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)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diposisikan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politik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alat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mengarahkan</a:t>
            </a:r>
            <a:r>
              <a:rPr lang="en-US" dirty="0" smtClean="0"/>
              <a:t> </a:t>
            </a:r>
            <a:r>
              <a:rPr lang="en-US" dirty="0" err="1" smtClean="0"/>
              <a:t>kemajuan</a:t>
            </a:r>
            <a:r>
              <a:rPr lang="en-US" dirty="0" smtClean="0"/>
              <a:t> </a:t>
            </a:r>
            <a:r>
              <a:rPr lang="en-US" dirty="0" err="1" smtClean="0"/>
              <a:t>bagi</a:t>
            </a:r>
            <a:r>
              <a:rPr lang="en-US" dirty="0" smtClean="0"/>
              <a:t> </a:t>
            </a:r>
            <a:r>
              <a:rPr lang="en-US" dirty="0" err="1" smtClean="0"/>
              <a:t>masyarakatnya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66186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err="1" smtClean="0"/>
              <a:t>Menilik</a:t>
            </a:r>
            <a:r>
              <a:rPr lang="en-US" dirty="0" smtClean="0"/>
              <a:t> </a:t>
            </a:r>
            <a:r>
              <a:rPr lang="en-US" dirty="0" err="1" smtClean="0"/>
              <a:t>sekelumit</a:t>
            </a:r>
            <a:r>
              <a:rPr lang="en-US" dirty="0" smtClean="0"/>
              <a:t> masa </a:t>
            </a:r>
            <a:r>
              <a:rPr lang="en-US" dirty="0" err="1" smtClean="0"/>
              <a:t>lalu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sejarah</a:t>
            </a:r>
            <a:r>
              <a:rPr lang="en-US" dirty="0" smtClean="0"/>
              <a:t>, </a:t>
            </a:r>
            <a:r>
              <a:rPr lang="en-US" dirty="0" err="1" smtClean="0"/>
              <a:t>saat</a:t>
            </a:r>
            <a:r>
              <a:rPr lang="en-US" dirty="0" smtClean="0"/>
              <a:t> </a:t>
            </a:r>
            <a:r>
              <a:rPr lang="en-US" dirty="0" err="1" smtClean="0"/>
              <a:t>kekuatan</a:t>
            </a:r>
            <a:r>
              <a:rPr lang="en-US" dirty="0" smtClean="0"/>
              <a:t> </a:t>
            </a:r>
            <a:r>
              <a:rPr lang="en-US" dirty="0" err="1" smtClean="0"/>
              <a:t>kolonial</a:t>
            </a:r>
            <a:r>
              <a:rPr lang="en-US" dirty="0" smtClean="0"/>
              <a:t> </a:t>
            </a:r>
            <a:r>
              <a:rPr lang="en-US" dirty="0" err="1" smtClean="0"/>
              <a:t>mulai</a:t>
            </a:r>
            <a:r>
              <a:rPr lang="en-US" dirty="0" smtClean="0"/>
              <a:t> </a:t>
            </a:r>
            <a:r>
              <a:rPr lang="en-US" dirty="0" err="1" smtClean="0"/>
              <a:t>masuk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dirty="0" err="1" smtClean="0"/>
              <a:t>dunia</a:t>
            </a:r>
            <a:r>
              <a:rPr lang="en-US" dirty="0" smtClean="0"/>
              <a:t> Islam, </a:t>
            </a:r>
            <a:r>
              <a:rPr lang="en-US" dirty="0" err="1" smtClean="0"/>
              <a:t>mereka</a:t>
            </a:r>
            <a:r>
              <a:rPr lang="en-US" dirty="0" smtClean="0"/>
              <a:t> </a:t>
            </a:r>
            <a:r>
              <a:rPr lang="en-US" dirty="0" err="1" smtClean="0"/>
              <a:t>mendirikan</a:t>
            </a:r>
            <a:r>
              <a:rPr lang="en-US" dirty="0" smtClean="0"/>
              <a:t> </a:t>
            </a:r>
            <a:r>
              <a:rPr lang="en-US" dirty="0" err="1" smtClean="0"/>
              <a:t>peradilan</a:t>
            </a:r>
            <a:r>
              <a:rPr lang="en-US" dirty="0" smtClean="0"/>
              <a:t> </a:t>
            </a:r>
            <a:r>
              <a:rPr lang="en-US" dirty="0" err="1" smtClean="0"/>
              <a:t>Nizhamiyah</a:t>
            </a:r>
            <a:r>
              <a:rPr lang="en-US" dirty="0" smtClean="0"/>
              <a:t> (</a:t>
            </a:r>
            <a:r>
              <a:rPr lang="en-US" dirty="0" err="1" smtClean="0"/>
              <a:t>peradilan</a:t>
            </a:r>
            <a:r>
              <a:rPr lang="en-US" dirty="0" smtClean="0"/>
              <a:t> </a:t>
            </a:r>
            <a:r>
              <a:rPr lang="en-US" dirty="0" err="1" smtClean="0"/>
              <a:t>sekuler</a:t>
            </a:r>
            <a:r>
              <a:rPr lang="en-US" dirty="0" smtClean="0"/>
              <a:t>) di </a:t>
            </a:r>
            <a:r>
              <a:rPr lang="en-US" dirty="0" err="1" smtClean="0"/>
              <a:t>Turki</a:t>
            </a:r>
            <a:r>
              <a:rPr lang="en-US" dirty="0" smtClean="0"/>
              <a:t> </a:t>
            </a:r>
            <a:r>
              <a:rPr lang="en-US" dirty="0" err="1" smtClean="0"/>
              <a:t>Usmani</a:t>
            </a:r>
            <a:endParaRPr lang="en-US" dirty="0" smtClean="0"/>
          </a:p>
          <a:p>
            <a:r>
              <a:rPr lang="en-US" dirty="0" err="1" smtClean="0"/>
              <a:t>Selain</a:t>
            </a:r>
            <a:r>
              <a:rPr lang="en-US" dirty="0" smtClean="0"/>
              <a:t> Sultan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bisa</a:t>
            </a:r>
            <a:r>
              <a:rPr lang="en-US" dirty="0" smtClean="0"/>
              <a:t> </a:t>
            </a:r>
            <a:r>
              <a:rPr lang="en-US" dirty="0" err="1" smtClean="0"/>
              <a:t>berbuat</a:t>
            </a:r>
            <a:r>
              <a:rPr lang="en-US" dirty="0" smtClean="0"/>
              <a:t> </a:t>
            </a:r>
            <a:r>
              <a:rPr lang="en-US" dirty="0" err="1" smtClean="0"/>
              <a:t>banyak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masa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kolonial</a:t>
            </a:r>
            <a:r>
              <a:rPr lang="en-US" dirty="0" smtClean="0"/>
              <a:t>, Sultan </a:t>
            </a:r>
            <a:r>
              <a:rPr lang="en-US" dirty="0" err="1" smtClean="0"/>
              <a:t>mendirikan</a:t>
            </a:r>
            <a:r>
              <a:rPr lang="en-US" dirty="0" smtClean="0"/>
              <a:t> pula </a:t>
            </a:r>
            <a:r>
              <a:rPr lang="en-US" dirty="0" err="1" smtClean="0"/>
              <a:t>Pradilan</a:t>
            </a:r>
            <a:r>
              <a:rPr lang="en-US" dirty="0" smtClean="0"/>
              <a:t> Islam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nama</a:t>
            </a:r>
            <a:r>
              <a:rPr lang="en-US" dirty="0" smtClean="0"/>
              <a:t> </a:t>
            </a:r>
            <a:r>
              <a:rPr lang="en-US" dirty="0" err="1" smtClean="0"/>
              <a:t>Mahkamah</a:t>
            </a:r>
            <a:r>
              <a:rPr lang="en-US" dirty="0" smtClean="0"/>
              <a:t> </a:t>
            </a:r>
            <a:r>
              <a:rPr lang="en-US" dirty="0" err="1" smtClean="0"/>
              <a:t>Syar`iyyah</a:t>
            </a:r>
            <a:endParaRPr lang="en-US" dirty="0" smtClean="0"/>
          </a:p>
          <a:p>
            <a:r>
              <a:rPr lang="en-US" dirty="0" err="1" smtClean="0"/>
              <a:t>Ketika</a:t>
            </a:r>
            <a:r>
              <a:rPr lang="en-US" dirty="0" smtClean="0"/>
              <a:t> </a:t>
            </a:r>
            <a:r>
              <a:rPr lang="en-US" dirty="0" err="1" smtClean="0"/>
              <a:t>peradilan</a:t>
            </a:r>
            <a:r>
              <a:rPr lang="en-US" dirty="0" smtClean="0"/>
              <a:t> </a:t>
            </a:r>
            <a:r>
              <a:rPr lang="en-US" dirty="0" err="1" smtClean="0"/>
              <a:t>sekuler</a:t>
            </a:r>
            <a:r>
              <a:rPr lang="en-US" dirty="0" smtClean="0"/>
              <a:t> </a:t>
            </a:r>
            <a:r>
              <a:rPr lang="en-US" dirty="0" err="1" smtClean="0"/>
              <a:t>merujuk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barat</a:t>
            </a:r>
            <a:r>
              <a:rPr lang="en-US" dirty="0" smtClean="0"/>
              <a:t>, </a:t>
            </a:r>
            <a:r>
              <a:rPr lang="en-US" dirty="0" err="1" smtClean="0"/>
              <a:t>maka</a:t>
            </a:r>
            <a:r>
              <a:rPr lang="en-US" dirty="0" smtClean="0"/>
              <a:t> </a:t>
            </a:r>
            <a:r>
              <a:rPr lang="en-US" dirty="0" err="1" smtClean="0"/>
              <a:t>Mahkamah</a:t>
            </a:r>
            <a:r>
              <a:rPr lang="en-US" dirty="0" smtClean="0"/>
              <a:t> </a:t>
            </a:r>
            <a:r>
              <a:rPr lang="en-US" dirty="0" err="1" smtClean="0"/>
              <a:t>Syar`iyyah</a:t>
            </a:r>
            <a:r>
              <a:rPr lang="en-US" dirty="0" smtClean="0"/>
              <a:t> </a:t>
            </a:r>
            <a:r>
              <a:rPr lang="en-US" dirty="0" err="1" smtClean="0"/>
              <a:t>melahirkan</a:t>
            </a:r>
            <a:r>
              <a:rPr lang="en-US" dirty="0" smtClean="0"/>
              <a:t> pula </a:t>
            </a:r>
            <a:r>
              <a:rPr lang="en-US" dirty="0" err="1" smtClean="0"/>
              <a:t>sumber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yang </a:t>
            </a:r>
            <a:r>
              <a:rPr lang="en-US" dirty="0" err="1" smtClean="0"/>
              <a:t>bernama</a:t>
            </a:r>
            <a:r>
              <a:rPr lang="en-US" dirty="0" smtClean="0"/>
              <a:t> compendium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kompilasi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nama</a:t>
            </a:r>
            <a:r>
              <a:rPr lang="en-US" dirty="0" smtClean="0"/>
              <a:t>: </a:t>
            </a:r>
            <a:r>
              <a:rPr lang="en-US" i="1" dirty="0" smtClean="0"/>
              <a:t>al-</a:t>
            </a:r>
            <a:r>
              <a:rPr lang="en-US" i="1" dirty="0" err="1" smtClean="0"/>
              <a:t>Majallah</a:t>
            </a:r>
            <a:r>
              <a:rPr lang="en-US" i="1" dirty="0" smtClean="0"/>
              <a:t> al-</a:t>
            </a:r>
            <a:r>
              <a:rPr lang="en-US" i="1" dirty="0" err="1" smtClean="0"/>
              <a:t>Ahkam</a:t>
            </a:r>
            <a:r>
              <a:rPr lang="en-US" i="1" dirty="0" smtClean="0"/>
              <a:t> al-`</a:t>
            </a:r>
            <a:r>
              <a:rPr lang="en-US" i="1" dirty="0" err="1" smtClean="0"/>
              <a:t>Adliyah</a:t>
            </a:r>
            <a:r>
              <a:rPr lang="en-US" dirty="0" smtClean="0"/>
              <a:t> </a:t>
            </a:r>
            <a:endParaRPr lang="en-US" i="1" dirty="0" smtClean="0"/>
          </a:p>
          <a:p>
            <a:r>
              <a:rPr lang="en-US" dirty="0" err="1" smtClean="0"/>
              <a:t>isinya</a:t>
            </a:r>
            <a:r>
              <a:rPr lang="en-US" dirty="0" smtClean="0"/>
              <a:t>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masalah-masalah</a:t>
            </a:r>
            <a:r>
              <a:rPr lang="en-US" dirty="0" smtClean="0"/>
              <a:t> </a:t>
            </a:r>
            <a:r>
              <a:rPr lang="en-US" dirty="0" err="1" smtClean="0"/>
              <a:t>muamalah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keperdataan</a:t>
            </a:r>
            <a:r>
              <a:rPr lang="en-US" dirty="0" smtClean="0"/>
              <a:t> Islam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materil</a:t>
            </a:r>
            <a:r>
              <a:rPr lang="en-US" dirty="0" smtClean="0"/>
              <a:t> di </a:t>
            </a:r>
            <a:r>
              <a:rPr lang="en-US" dirty="0" err="1" smtClean="0"/>
              <a:t>Mahkamah</a:t>
            </a:r>
            <a:r>
              <a:rPr lang="en-US" dirty="0" smtClean="0"/>
              <a:t> </a:t>
            </a:r>
            <a:r>
              <a:rPr lang="en-US" dirty="0" err="1" smtClean="0"/>
              <a:t>Syar`iyyah</a:t>
            </a:r>
            <a:r>
              <a:rPr lang="en-US" dirty="0" smtClean="0"/>
              <a:t> 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05002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err="1" smtClean="0"/>
              <a:t>Pemerintahan</a:t>
            </a:r>
            <a:r>
              <a:rPr lang="en-US" dirty="0" smtClean="0"/>
              <a:t> </a:t>
            </a:r>
            <a:r>
              <a:rPr lang="en-US" dirty="0" err="1" smtClean="0"/>
              <a:t>Hindia</a:t>
            </a:r>
            <a:r>
              <a:rPr lang="en-US" dirty="0" smtClean="0"/>
              <a:t> </a:t>
            </a:r>
            <a:r>
              <a:rPr lang="en-US" dirty="0" err="1" smtClean="0"/>
              <a:t>Belanda</a:t>
            </a:r>
            <a:r>
              <a:rPr lang="en-US" dirty="0" smtClean="0"/>
              <a:t> </a:t>
            </a:r>
            <a:r>
              <a:rPr lang="en-US" dirty="0" err="1" smtClean="0"/>
              <a:t>pernah</a:t>
            </a:r>
            <a:r>
              <a:rPr lang="en-US" dirty="0" smtClean="0"/>
              <a:t> </a:t>
            </a:r>
            <a:r>
              <a:rPr lang="en-US" dirty="0" smtClean="0"/>
              <a:t>pula </a:t>
            </a:r>
            <a:r>
              <a:rPr lang="en-US" dirty="0" err="1" smtClean="0"/>
              <a:t>menerbitkan</a:t>
            </a:r>
            <a:r>
              <a:rPr lang="en-US" dirty="0" smtClean="0"/>
              <a:t> </a:t>
            </a:r>
            <a:r>
              <a:rPr lang="en-US" dirty="0" err="1" smtClean="0"/>
              <a:t>kumpulan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yang </a:t>
            </a:r>
            <a:r>
              <a:rPr lang="en-US" dirty="0" err="1" smtClean="0"/>
              <a:t>ditulis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D.W</a:t>
            </a:r>
            <a:r>
              <a:rPr lang="en-US" dirty="0"/>
              <a:t>. </a:t>
            </a:r>
            <a:r>
              <a:rPr lang="en-US" dirty="0" err="1" smtClean="0"/>
              <a:t>Freijer</a:t>
            </a:r>
            <a:r>
              <a:rPr lang="en-US" dirty="0" smtClean="0"/>
              <a:t>, </a:t>
            </a:r>
            <a:r>
              <a:rPr lang="en-US" dirty="0" err="1" smtClean="0"/>
              <a:t>yakni</a:t>
            </a:r>
            <a:r>
              <a:rPr lang="en-US" dirty="0" smtClean="0"/>
              <a:t> </a:t>
            </a:r>
            <a:r>
              <a:rPr lang="en-US" dirty="0" err="1" smtClean="0"/>
              <a:t>kompendium</a:t>
            </a:r>
            <a:r>
              <a:rPr lang="en-US" dirty="0" smtClean="0"/>
              <a:t> </a:t>
            </a:r>
            <a:r>
              <a:rPr lang="en-US" dirty="0"/>
              <a:t>yang </a:t>
            </a:r>
            <a:r>
              <a:rPr lang="en-US" dirty="0" err="1"/>
              <a:t>memuat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</a:t>
            </a:r>
            <a:r>
              <a:rPr lang="en-US" dirty="0" err="1"/>
              <a:t>perkawinan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kewarisan</a:t>
            </a:r>
            <a:r>
              <a:rPr lang="en-US" dirty="0"/>
              <a:t> Islam </a:t>
            </a:r>
            <a:r>
              <a:rPr lang="en-US" dirty="0" err="1" smtClean="0"/>
              <a:t>denan</a:t>
            </a:r>
            <a:r>
              <a:rPr lang="en-US" dirty="0" smtClean="0"/>
              <a:t> </a:t>
            </a:r>
            <a:r>
              <a:rPr lang="en-US" dirty="0" err="1" smtClean="0"/>
              <a:t>nama</a:t>
            </a:r>
            <a:r>
              <a:rPr lang="en-US" dirty="0" smtClean="0"/>
              <a:t> </a:t>
            </a:r>
            <a:r>
              <a:rPr lang="en-US" i="1" dirty="0"/>
              <a:t>Compendium </a:t>
            </a:r>
            <a:r>
              <a:rPr lang="en-US" i="1" dirty="0" err="1"/>
              <a:t>Freijer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Kompendium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kompilasi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dipakai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materil</a:t>
            </a:r>
            <a:r>
              <a:rPr lang="en-US" dirty="0" smtClean="0"/>
              <a:t> di </a:t>
            </a:r>
            <a:r>
              <a:rPr lang="en-US" dirty="0" err="1" smtClean="0"/>
              <a:t>Pengadilan</a:t>
            </a:r>
            <a:r>
              <a:rPr lang="en-US" dirty="0" smtClean="0"/>
              <a:t> </a:t>
            </a:r>
            <a:r>
              <a:rPr lang="en-US" dirty="0" err="1" smtClean="0"/>
              <a:t>Sipil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perkara-perkara</a:t>
            </a:r>
            <a:r>
              <a:rPr lang="en-US" dirty="0" smtClean="0"/>
              <a:t> </a:t>
            </a:r>
            <a:r>
              <a:rPr lang="en-US" dirty="0" err="1" smtClean="0"/>
              <a:t>kecil</a:t>
            </a:r>
            <a:r>
              <a:rPr lang="en-US" dirty="0" smtClean="0"/>
              <a:t> yang </a:t>
            </a:r>
            <a:r>
              <a:rPr lang="en-US" dirty="0" err="1" smtClean="0"/>
              <a:t>berkaitan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agama</a:t>
            </a:r>
          </a:p>
          <a:p>
            <a:r>
              <a:rPr lang="en-US" dirty="0" err="1" smtClean="0"/>
              <a:t>Selain</a:t>
            </a:r>
            <a:r>
              <a:rPr lang="en-US" dirty="0" smtClean="0"/>
              <a:t> compendium </a:t>
            </a:r>
            <a:r>
              <a:rPr lang="en-US" dirty="0" err="1" smtClean="0"/>
              <a:t>Freijer</a:t>
            </a:r>
            <a:r>
              <a:rPr lang="en-US" dirty="0" smtClean="0"/>
              <a:t>,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lagi</a:t>
            </a:r>
            <a:r>
              <a:rPr lang="en-US" dirty="0" smtClean="0"/>
              <a:t> </a:t>
            </a:r>
            <a:r>
              <a:rPr lang="en-US" dirty="0" err="1" smtClean="0"/>
              <a:t>kitab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nama</a:t>
            </a:r>
            <a:r>
              <a:rPr lang="en-US" dirty="0" smtClean="0"/>
              <a:t> </a:t>
            </a:r>
            <a:r>
              <a:rPr lang="en-US" i="1" dirty="0" err="1" smtClean="0"/>
              <a:t>Mogharraer</a:t>
            </a:r>
            <a:r>
              <a:rPr lang="en-US" i="1" dirty="0" smtClean="0"/>
              <a:t> </a:t>
            </a:r>
            <a:r>
              <a:rPr lang="en-US" dirty="0" err="1" smtClean="0"/>
              <a:t>terjemahan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kitab</a:t>
            </a:r>
            <a:r>
              <a:rPr lang="en-US" dirty="0" smtClean="0"/>
              <a:t> </a:t>
            </a:r>
            <a:r>
              <a:rPr lang="en-US" dirty="0" err="1" smtClean="0"/>
              <a:t>fikih</a:t>
            </a:r>
            <a:r>
              <a:rPr lang="en-US" dirty="0" smtClean="0"/>
              <a:t> al-</a:t>
            </a:r>
            <a:r>
              <a:rPr lang="en-US" dirty="0" err="1" smtClean="0"/>
              <a:t>Muharrar</a:t>
            </a:r>
            <a:r>
              <a:rPr lang="en-US" dirty="0" smtClean="0"/>
              <a:t> </a:t>
            </a:r>
            <a:r>
              <a:rPr lang="en-US" dirty="0" err="1" smtClean="0"/>
              <a:t>karangan</a:t>
            </a:r>
            <a:r>
              <a:rPr lang="en-US" dirty="0" smtClean="0"/>
              <a:t> Imam </a:t>
            </a:r>
            <a:r>
              <a:rPr lang="en-US" dirty="0" err="1" smtClean="0"/>
              <a:t>Rafi`i</a:t>
            </a:r>
            <a:r>
              <a:rPr lang="en-US" dirty="0" smtClean="0"/>
              <a:t> yang </a:t>
            </a:r>
            <a:r>
              <a:rPr lang="en-US" dirty="0" err="1" smtClean="0"/>
              <a:t>dipakai</a:t>
            </a:r>
            <a:r>
              <a:rPr lang="en-US" dirty="0" smtClean="0"/>
              <a:t> di </a:t>
            </a:r>
            <a:r>
              <a:rPr lang="en-US" dirty="0" err="1" smtClean="0"/>
              <a:t>Pengadilan</a:t>
            </a:r>
            <a:r>
              <a:rPr lang="en-US" dirty="0" smtClean="0"/>
              <a:t> </a:t>
            </a:r>
            <a:r>
              <a:rPr lang="en-US" dirty="0" err="1" smtClean="0"/>
              <a:t>Negeri</a:t>
            </a:r>
            <a:r>
              <a:rPr lang="en-US" dirty="0" smtClean="0"/>
              <a:t> Semarang.  </a:t>
            </a:r>
            <a:r>
              <a:rPr lang="en-US" dirty="0" err="1" smtClean="0"/>
              <a:t>Hindia</a:t>
            </a:r>
            <a:r>
              <a:rPr lang="en-US" dirty="0" smtClean="0"/>
              <a:t> </a:t>
            </a:r>
            <a:r>
              <a:rPr lang="en-US" dirty="0" err="1" smtClean="0"/>
              <a:t>Belanda</a:t>
            </a:r>
            <a:r>
              <a:rPr lang="en-US" dirty="0" smtClean="0"/>
              <a:t> </a:t>
            </a:r>
            <a:r>
              <a:rPr lang="en-US" dirty="0" err="1" smtClean="0"/>
              <a:t>menganggapnya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adat</a:t>
            </a:r>
            <a:r>
              <a:rPr lang="en-US" dirty="0" smtClean="0"/>
              <a:t> yang </a:t>
            </a:r>
            <a:r>
              <a:rPr lang="en-US" dirty="0" err="1" smtClean="0"/>
              <a:t>berasal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Tuhan</a:t>
            </a:r>
            <a:r>
              <a:rPr lang="en-US" dirty="0" smtClean="0"/>
              <a:t>,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alam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anak</a:t>
            </a:r>
            <a:r>
              <a:rPr lang="en-US" dirty="0" smtClean="0"/>
              <a:t> </a:t>
            </a:r>
            <a:r>
              <a:rPr lang="en-US" dirty="0" err="1" smtClean="0"/>
              <a:t>negeri</a:t>
            </a:r>
            <a:r>
              <a:rPr lang="en-US" dirty="0" smtClean="0"/>
              <a:t>.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69686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err="1" smtClean="0"/>
              <a:t>Tahun</a:t>
            </a:r>
            <a:r>
              <a:rPr lang="en-US" dirty="0" smtClean="0"/>
              <a:t> 1991 </a:t>
            </a:r>
            <a:r>
              <a:rPr lang="en-US" dirty="0" err="1" smtClean="0"/>
              <a:t>Departemen</a:t>
            </a:r>
            <a:r>
              <a:rPr lang="en-US" dirty="0" smtClean="0"/>
              <a:t> Agama </a:t>
            </a:r>
            <a:r>
              <a:rPr lang="en-US" dirty="0" smtClean="0"/>
              <a:t>(</a:t>
            </a:r>
            <a:r>
              <a:rPr lang="en-US" dirty="0" err="1" smtClean="0"/>
              <a:t>sekarang</a:t>
            </a:r>
            <a:r>
              <a:rPr lang="en-US" dirty="0" smtClean="0"/>
              <a:t> </a:t>
            </a:r>
            <a:r>
              <a:rPr lang="en-US" dirty="0" err="1" smtClean="0"/>
              <a:t>Kementerian</a:t>
            </a:r>
            <a:r>
              <a:rPr lang="en-US" dirty="0" smtClean="0"/>
              <a:t> </a:t>
            </a:r>
            <a:r>
              <a:rPr lang="en-US" dirty="0"/>
              <a:t>A</a:t>
            </a:r>
            <a:r>
              <a:rPr lang="en-US" dirty="0" smtClean="0"/>
              <a:t>gama)  </a:t>
            </a:r>
            <a:r>
              <a:rPr lang="en-US" dirty="0" err="1" smtClean="0"/>
              <a:t>melahirkan</a:t>
            </a:r>
            <a:r>
              <a:rPr lang="en-US" dirty="0" smtClean="0"/>
              <a:t> pula </a:t>
            </a:r>
            <a:r>
              <a:rPr lang="en-US" dirty="0" err="1" smtClean="0"/>
              <a:t>kompendium</a:t>
            </a:r>
            <a:r>
              <a:rPr lang="en-US" dirty="0" smtClean="0"/>
              <a:t> </a:t>
            </a:r>
            <a:r>
              <a:rPr lang="en-US" dirty="0" err="1" smtClean="0"/>
              <a:t>melalui</a:t>
            </a:r>
            <a:r>
              <a:rPr lang="en-US" dirty="0" smtClean="0"/>
              <a:t> </a:t>
            </a:r>
            <a:r>
              <a:rPr lang="en-US" dirty="0" err="1" smtClean="0"/>
              <a:t>Inpres</a:t>
            </a:r>
            <a:r>
              <a:rPr lang="en-US" dirty="0" smtClean="0"/>
              <a:t> No. 1/1991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nama</a:t>
            </a:r>
            <a:r>
              <a:rPr lang="en-US" dirty="0" smtClean="0"/>
              <a:t> </a:t>
            </a:r>
            <a:r>
              <a:rPr lang="en-US" dirty="0" err="1" smtClean="0"/>
              <a:t>Kompilasi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Islam</a:t>
            </a:r>
          </a:p>
          <a:p>
            <a:r>
              <a:rPr lang="en-US" dirty="0" err="1" smtClean="0"/>
              <a:t>Kompilasi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selain</a:t>
            </a:r>
            <a:r>
              <a:rPr lang="en-US" dirty="0" smtClean="0"/>
              <a:t> </a:t>
            </a:r>
            <a:r>
              <a:rPr lang="en-US" dirty="0" err="1" smtClean="0"/>
              <a:t>melalui</a:t>
            </a:r>
            <a:r>
              <a:rPr lang="en-US" dirty="0" smtClean="0"/>
              <a:t> </a:t>
            </a:r>
            <a:r>
              <a:rPr lang="en-US" dirty="0" err="1" smtClean="0"/>
              <a:t>studi</a:t>
            </a:r>
            <a:r>
              <a:rPr lang="en-US" dirty="0" smtClean="0"/>
              <a:t> banding, </a:t>
            </a:r>
            <a:r>
              <a:rPr lang="en-US" dirty="0" err="1" smtClean="0"/>
              <a:t>akomodasi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berbagai</a:t>
            </a:r>
            <a:r>
              <a:rPr lang="en-US" dirty="0" smtClean="0"/>
              <a:t> </a:t>
            </a:r>
            <a:r>
              <a:rPr lang="en-US" dirty="0" err="1" smtClean="0"/>
              <a:t>organisasi</a:t>
            </a:r>
            <a:r>
              <a:rPr lang="en-US" dirty="0" smtClean="0"/>
              <a:t> </a:t>
            </a:r>
            <a:r>
              <a:rPr lang="en-US" dirty="0" err="1" smtClean="0"/>
              <a:t>keagamaan</a:t>
            </a:r>
            <a:r>
              <a:rPr lang="en-US" dirty="0" smtClean="0"/>
              <a:t> Islam di Indonesia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analisis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berbagai</a:t>
            </a:r>
            <a:r>
              <a:rPr lang="en-US" dirty="0" smtClean="0"/>
              <a:t> </a:t>
            </a:r>
            <a:r>
              <a:rPr lang="en-US" dirty="0" err="1" smtClean="0"/>
              <a:t>kitab</a:t>
            </a:r>
            <a:r>
              <a:rPr lang="en-US" dirty="0" smtClean="0"/>
              <a:t> </a:t>
            </a:r>
            <a:r>
              <a:rPr lang="en-US" dirty="0" err="1" smtClean="0"/>
              <a:t>fikih</a:t>
            </a:r>
            <a:r>
              <a:rPr lang="en-US" dirty="0" smtClean="0"/>
              <a:t>,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terinspirasi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kompilasi</a:t>
            </a:r>
            <a:r>
              <a:rPr lang="en-US" dirty="0" smtClean="0"/>
              <a:t> masa </a:t>
            </a:r>
            <a:r>
              <a:rPr lang="en-US" dirty="0" err="1" smtClean="0"/>
              <a:t>Turki</a:t>
            </a:r>
            <a:r>
              <a:rPr lang="en-US" dirty="0" smtClean="0"/>
              <a:t> </a:t>
            </a:r>
            <a:r>
              <a:rPr lang="en-US" dirty="0" err="1" smtClean="0"/>
              <a:t>Usmani</a:t>
            </a:r>
            <a:endParaRPr lang="en-US" dirty="0" smtClean="0"/>
          </a:p>
          <a:p>
            <a:r>
              <a:rPr lang="en-US" dirty="0" smtClean="0"/>
              <a:t>Isi KHI: </a:t>
            </a:r>
            <a:r>
              <a:rPr lang="en-US" dirty="0" err="1" smtClean="0"/>
              <a:t>Buku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I </a:t>
            </a:r>
            <a:r>
              <a:rPr lang="en-US" dirty="0" err="1" smtClean="0"/>
              <a:t>Perkawinan</a:t>
            </a:r>
            <a:r>
              <a:rPr lang="en-US" dirty="0" smtClean="0"/>
              <a:t>. </a:t>
            </a:r>
            <a:r>
              <a:rPr lang="en-US" dirty="0" err="1" smtClean="0"/>
              <a:t>Buku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II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Kewarisan</a:t>
            </a:r>
            <a:r>
              <a:rPr lang="en-US" dirty="0" smtClean="0"/>
              <a:t>, </a:t>
            </a:r>
            <a:r>
              <a:rPr lang="en-US" dirty="0" err="1" smtClean="0"/>
              <a:t>wasiat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Hibah</a:t>
            </a:r>
            <a:r>
              <a:rPr lang="en-US" dirty="0" smtClean="0"/>
              <a:t>. </a:t>
            </a:r>
            <a:r>
              <a:rPr lang="en-US" dirty="0" err="1" smtClean="0"/>
              <a:t>Buku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III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Wakaf</a:t>
            </a:r>
            <a:endParaRPr lang="en-US" dirty="0" smtClean="0"/>
          </a:p>
          <a:p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hirarki</a:t>
            </a:r>
            <a:r>
              <a:rPr lang="en-US" dirty="0" smtClean="0"/>
              <a:t> per-UU, KHI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perdebatan</a:t>
            </a:r>
            <a:r>
              <a:rPr lang="en-US" dirty="0" smtClean="0"/>
              <a:t> </a:t>
            </a:r>
            <a:r>
              <a:rPr lang="en-US" dirty="0" err="1" smtClean="0"/>
              <a:t>terus</a:t>
            </a:r>
            <a:r>
              <a:rPr lang="en-US" dirty="0" smtClean="0"/>
              <a:t>. </a:t>
            </a:r>
            <a:r>
              <a:rPr lang="en-US" dirty="0" err="1" smtClean="0"/>
              <a:t>Tapi</a:t>
            </a:r>
            <a:r>
              <a:rPr lang="en-US" dirty="0" smtClean="0"/>
              <a:t> </a:t>
            </a:r>
            <a:r>
              <a:rPr lang="en-US" dirty="0" err="1" smtClean="0"/>
              <a:t>pengacara</a:t>
            </a:r>
            <a:r>
              <a:rPr lang="en-US" dirty="0" smtClean="0"/>
              <a:t> yang </a:t>
            </a:r>
            <a:r>
              <a:rPr lang="en-US" dirty="0" err="1" smtClean="0"/>
              <a:t>mendampingi</a:t>
            </a:r>
            <a:r>
              <a:rPr lang="en-US" dirty="0" smtClean="0"/>
              <a:t> </a:t>
            </a:r>
            <a:r>
              <a:rPr lang="en-US" dirty="0" err="1" smtClean="0"/>
              <a:t>kliennya</a:t>
            </a:r>
            <a:r>
              <a:rPr lang="en-US" dirty="0" smtClean="0"/>
              <a:t> di PA </a:t>
            </a:r>
            <a:r>
              <a:rPr lang="en-US" dirty="0" err="1" smtClean="0"/>
              <a:t>toh</a:t>
            </a:r>
            <a:r>
              <a:rPr lang="en-US" dirty="0" smtClean="0"/>
              <a:t> </a:t>
            </a:r>
            <a:r>
              <a:rPr lang="en-US" dirty="0" err="1" smtClean="0"/>
              <a:t>memakainya</a:t>
            </a:r>
            <a:r>
              <a:rPr lang="en-US" dirty="0" smtClean="0"/>
              <a:t> </a:t>
            </a:r>
            <a:r>
              <a:rPr lang="en-US" dirty="0" err="1" smtClean="0"/>
              <a:t>juga</a:t>
            </a:r>
            <a:endParaRPr lang="en-US" dirty="0" smtClean="0"/>
          </a:p>
          <a:p>
            <a:r>
              <a:rPr lang="en-US" dirty="0" err="1" smtClean="0"/>
              <a:t>Akhir</a:t>
            </a:r>
            <a:r>
              <a:rPr lang="en-US" dirty="0" smtClean="0"/>
              <a:t> 1900 an </a:t>
            </a:r>
            <a:r>
              <a:rPr lang="en-US" dirty="0" err="1" smtClean="0"/>
              <a:t>pernah</a:t>
            </a:r>
            <a:r>
              <a:rPr lang="en-US" dirty="0" smtClean="0"/>
              <a:t> </a:t>
            </a:r>
            <a:r>
              <a:rPr lang="en-US" dirty="0" err="1" smtClean="0"/>
              <a:t>disetujui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Bappenas</a:t>
            </a:r>
            <a:r>
              <a:rPr lang="en-US" dirty="0" smtClean="0"/>
              <a:t> </a:t>
            </a:r>
            <a:r>
              <a:rPr lang="en-US" dirty="0" err="1" smtClean="0"/>
              <a:t>menyetujui</a:t>
            </a:r>
            <a:r>
              <a:rPr lang="en-US" dirty="0" smtClean="0"/>
              <a:t> </a:t>
            </a:r>
            <a:r>
              <a:rPr lang="en-US" dirty="0" smtClean="0"/>
              <a:t>RUU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keluarga</a:t>
            </a:r>
            <a:r>
              <a:rPr lang="en-US" dirty="0" smtClean="0"/>
              <a:t>, </a:t>
            </a:r>
            <a:r>
              <a:rPr lang="en-US" dirty="0" err="1" smtClean="0"/>
              <a:t>tapi</a:t>
            </a:r>
            <a:r>
              <a:rPr lang="en-US" dirty="0" smtClean="0"/>
              <a:t> MA </a:t>
            </a:r>
            <a:r>
              <a:rPr lang="en-US" dirty="0" err="1" smtClean="0"/>
              <a:t>dan</a:t>
            </a:r>
            <a:r>
              <a:rPr lang="en-US" dirty="0" smtClean="0"/>
              <a:t> DPR </a:t>
            </a:r>
            <a:r>
              <a:rPr lang="en-US" dirty="0" err="1" smtClean="0"/>
              <a:t>sama</a:t>
            </a:r>
            <a:r>
              <a:rPr lang="en-US" dirty="0" smtClean="0"/>
              <a:t> </a:t>
            </a:r>
            <a:r>
              <a:rPr lang="en-US" dirty="0" err="1" smtClean="0"/>
              <a:t>membuat</a:t>
            </a:r>
            <a:r>
              <a:rPr lang="en-US" dirty="0" smtClean="0"/>
              <a:t> draft pula. </a:t>
            </a:r>
            <a:r>
              <a:rPr lang="en-US" dirty="0" err="1" smtClean="0"/>
              <a:t>Akhirnya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jalan</a:t>
            </a:r>
            <a:r>
              <a:rPr lang="en-US" dirty="0" smtClean="0"/>
              <a:t>. 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93082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err="1" smtClean="0"/>
              <a:t>Tahun</a:t>
            </a:r>
            <a:r>
              <a:rPr lang="en-US" dirty="0" smtClean="0"/>
              <a:t> 2008 </a:t>
            </a:r>
            <a:r>
              <a:rPr lang="en-US" dirty="0" err="1" smtClean="0"/>
              <a:t>lahir</a:t>
            </a:r>
            <a:r>
              <a:rPr lang="en-US" dirty="0" smtClean="0"/>
              <a:t> pula </a:t>
            </a:r>
            <a:r>
              <a:rPr lang="en-US" dirty="0" err="1" smtClean="0"/>
              <a:t>Kompendium</a:t>
            </a:r>
            <a:r>
              <a:rPr lang="en-US" dirty="0" smtClean="0"/>
              <a:t> </a:t>
            </a:r>
            <a:r>
              <a:rPr lang="en-US" dirty="0" err="1" smtClean="0"/>
              <a:t>berikutnya</a:t>
            </a:r>
            <a:r>
              <a:rPr lang="en-US" dirty="0" smtClean="0"/>
              <a:t>,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nama</a:t>
            </a:r>
            <a:r>
              <a:rPr lang="en-US" dirty="0" smtClean="0"/>
              <a:t> </a:t>
            </a:r>
            <a:r>
              <a:rPr lang="en-US" dirty="0" err="1" smtClean="0"/>
              <a:t>Kompilasi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Ekonomi</a:t>
            </a:r>
            <a:r>
              <a:rPr lang="en-US" dirty="0" smtClean="0"/>
              <a:t> </a:t>
            </a:r>
            <a:r>
              <a:rPr lang="en-US" dirty="0" err="1" smtClean="0"/>
              <a:t>Syariah</a:t>
            </a:r>
            <a:r>
              <a:rPr lang="en-US" dirty="0" smtClean="0"/>
              <a:t> (KHES) </a:t>
            </a:r>
            <a:r>
              <a:rPr lang="en-US" dirty="0" err="1" smtClean="0"/>
              <a:t>melalui</a:t>
            </a:r>
            <a:r>
              <a:rPr lang="en-US" dirty="0" smtClean="0"/>
              <a:t> </a:t>
            </a:r>
            <a:r>
              <a:rPr lang="en-US" dirty="0" err="1" smtClean="0"/>
              <a:t>Perma</a:t>
            </a:r>
            <a:r>
              <a:rPr lang="en-US" dirty="0" smtClean="0"/>
              <a:t> No. 2 </a:t>
            </a:r>
            <a:r>
              <a:rPr lang="en-US" dirty="0" err="1" smtClean="0"/>
              <a:t>Tahun</a:t>
            </a:r>
            <a:r>
              <a:rPr lang="en-US" dirty="0" smtClean="0"/>
              <a:t> 2008. </a:t>
            </a:r>
            <a:r>
              <a:rPr lang="en-US" dirty="0" err="1"/>
              <a:t>D</a:t>
            </a:r>
            <a:r>
              <a:rPr lang="en-US" dirty="0" err="1" smtClean="0"/>
              <a:t>ua</a:t>
            </a:r>
            <a:r>
              <a:rPr lang="en-US" dirty="0" smtClean="0"/>
              <a:t> </a:t>
            </a:r>
            <a:r>
              <a:rPr lang="en-US" dirty="0" err="1" smtClean="0"/>
              <a:t>kompilasi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dilahirkan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lembaga</a:t>
            </a:r>
            <a:r>
              <a:rPr lang="en-US" dirty="0" smtClean="0"/>
              <a:t> yang </a:t>
            </a:r>
            <a:r>
              <a:rPr lang="en-US" dirty="0" err="1" smtClean="0"/>
              <a:t>berbeda</a:t>
            </a:r>
            <a:endParaRPr lang="en-US" dirty="0" smtClean="0"/>
          </a:p>
          <a:p>
            <a:r>
              <a:rPr lang="en-US" dirty="0" smtClean="0"/>
              <a:t>KHES </a:t>
            </a:r>
            <a:r>
              <a:rPr lang="en-US" dirty="0" err="1" smtClean="0"/>
              <a:t>dimaksudkan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rujukan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menyelesaikan</a:t>
            </a:r>
            <a:r>
              <a:rPr lang="en-US" dirty="0" smtClean="0"/>
              <a:t> </a:t>
            </a:r>
            <a:r>
              <a:rPr lang="en-US" dirty="0" err="1" smtClean="0"/>
              <a:t>sengketa</a:t>
            </a:r>
            <a:r>
              <a:rPr lang="en-US" dirty="0" smtClean="0"/>
              <a:t> </a:t>
            </a:r>
            <a:r>
              <a:rPr lang="en-US" dirty="0" err="1" smtClean="0"/>
              <a:t>ekonomi</a:t>
            </a:r>
            <a:r>
              <a:rPr lang="en-US" dirty="0" smtClean="0"/>
              <a:t> </a:t>
            </a:r>
            <a:r>
              <a:rPr lang="en-US" dirty="0" err="1" smtClean="0"/>
              <a:t>syariah</a:t>
            </a:r>
            <a:r>
              <a:rPr lang="en-US" dirty="0" smtClean="0"/>
              <a:t> di PA</a:t>
            </a:r>
          </a:p>
          <a:p>
            <a:r>
              <a:rPr lang="en-US" dirty="0" err="1"/>
              <a:t>S</a:t>
            </a:r>
            <a:r>
              <a:rPr lang="en-US" dirty="0" err="1" smtClean="0"/>
              <a:t>ejalan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lahirnya</a:t>
            </a:r>
            <a:r>
              <a:rPr lang="en-US" dirty="0" smtClean="0"/>
              <a:t> UU No. 21 </a:t>
            </a:r>
            <a:r>
              <a:rPr lang="en-US" dirty="0" err="1" smtClean="0"/>
              <a:t>Tahun</a:t>
            </a:r>
            <a:r>
              <a:rPr lang="en-US" dirty="0" smtClean="0"/>
              <a:t> 2008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Perbankan</a:t>
            </a:r>
            <a:r>
              <a:rPr lang="en-US" dirty="0" smtClean="0"/>
              <a:t> </a:t>
            </a:r>
            <a:r>
              <a:rPr lang="en-US" dirty="0" err="1" smtClean="0"/>
              <a:t>Syariah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UU No. 3 </a:t>
            </a:r>
            <a:r>
              <a:rPr lang="en-US" dirty="0" err="1" smtClean="0"/>
              <a:t>Tahun</a:t>
            </a:r>
            <a:r>
              <a:rPr lang="en-US" dirty="0" smtClean="0"/>
              <a:t> 2006 </a:t>
            </a:r>
            <a:r>
              <a:rPr lang="en-US" dirty="0" err="1" smtClean="0"/>
              <a:t>ttg</a:t>
            </a:r>
            <a:r>
              <a:rPr lang="en-US" dirty="0" smtClean="0"/>
              <a:t> </a:t>
            </a:r>
            <a:r>
              <a:rPr lang="en-US" dirty="0" err="1" smtClean="0"/>
              <a:t>Peradilan</a:t>
            </a:r>
            <a:r>
              <a:rPr lang="en-US" dirty="0" smtClean="0"/>
              <a:t> Agama yang </a:t>
            </a:r>
            <a:r>
              <a:rPr lang="en-US" dirty="0" err="1" smtClean="0"/>
              <a:t>mengatur</a:t>
            </a:r>
            <a:r>
              <a:rPr lang="en-US" dirty="0" smtClean="0"/>
              <a:t> </a:t>
            </a:r>
            <a:r>
              <a:rPr lang="en-US" dirty="0" err="1" smtClean="0"/>
              <a:t>sengketa</a:t>
            </a:r>
            <a:r>
              <a:rPr lang="en-US" dirty="0" smtClean="0"/>
              <a:t> </a:t>
            </a:r>
            <a:r>
              <a:rPr lang="en-US" dirty="0" err="1" smtClean="0"/>
              <a:t>ekonomi</a:t>
            </a:r>
            <a:r>
              <a:rPr lang="en-US" dirty="0" smtClean="0"/>
              <a:t> </a:t>
            </a:r>
            <a:r>
              <a:rPr lang="en-US" dirty="0" err="1" smtClean="0"/>
              <a:t>syariah</a:t>
            </a:r>
            <a:r>
              <a:rPr lang="en-US" dirty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PA</a:t>
            </a:r>
          </a:p>
          <a:p>
            <a:r>
              <a:rPr lang="en-US" dirty="0" err="1" smtClean="0"/>
              <a:t>Sejak</a:t>
            </a:r>
            <a:r>
              <a:rPr lang="en-US" dirty="0" smtClean="0"/>
              <a:t> </a:t>
            </a:r>
            <a:r>
              <a:rPr lang="en-US" dirty="0" err="1" smtClean="0"/>
              <a:t>tahun</a:t>
            </a:r>
            <a:r>
              <a:rPr lang="en-US" dirty="0" smtClean="0"/>
              <a:t> 2006 para </a:t>
            </a:r>
            <a:r>
              <a:rPr lang="en-US" dirty="0" err="1" smtClean="0"/>
              <a:t>pejabat</a:t>
            </a:r>
            <a:r>
              <a:rPr lang="en-US" dirty="0" smtClean="0"/>
              <a:t> di </a:t>
            </a:r>
            <a:r>
              <a:rPr lang="en-US" dirty="0" err="1" smtClean="0"/>
              <a:t>Pengadilan</a:t>
            </a:r>
            <a:r>
              <a:rPr lang="en-US" dirty="0" smtClean="0"/>
              <a:t> Agama </a:t>
            </a:r>
            <a:r>
              <a:rPr lang="en-US" dirty="0" err="1" smtClean="0"/>
              <a:t>sudah</a:t>
            </a:r>
            <a:r>
              <a:rPr lang="en-US" dirty="0" smtClean="0"/>
              <a:t> </a:t>
            </a:r>
            <a:r>
              <a:rPr lang="en-US" dirty="0" err="1" smtClean="0"/>
              <a:t>mulai</a:t>
            </a:r>
            <a:r>
              <a:rPr lang="en-US" dirty="0" smtClean="0"/>
              <a:t> </a:t>
            </a:r>
            <a:r>
              <a:rPr lang="en-US" dirty="0" err="1" smtClean="0"/>
              <a:t>dilatih</a:t>
            </a:r>
            <a:r>
              <a:rPr lang="en-US" dirty="0" smtClean="0"/>
              <a:t> </a:t>
            </a:r>
            <a:r>
              <a:rPr lang="en-US" dirty="0" err="1" smtClean="0"/>
              <a:t>menangani</a:t>
            </a:r>
            <a:r>
              <a:rPr lang="en-US" dirty="0" smtClean="0"/>
              <a:t> </a:t>
            </a:r>
            <a:r>
              <a:rPr lang="en-US" dirty="0" err="1" smtClean="0"/>
              <a:t>sengketa</a:t>
            </a:r>
            <a:r>
              <a:rPr lang="en-US" dirty="0" smtClean="0"/>
              <a:t> </a:t>
            </a:r>
            <a:r>
              <a:rPr lang="en-US" dirty="0" err="1" smtClean="0"/>
              <a:t>ekonomi</a:t>
            </a:r>
            <a:r>
              <a:rPr lang="en-US" dirty="0" smtClean="0"/>
              <a:t> </a:t>
            </a:r>
            <a:r>
              <a:rPr lang="en-US" dirty="0" err="1" smtClean="0"/>
              <a:t>syariah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kontiniu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mengantongi</a:t>
            </a:r>
            <a:r>
              <a:rPr lang="en-US" dirty="0" smtClean="0"/>
              <a:t> </a:t>
            </a:r>
            <a:r>
              <a:rPr lang="en-US" dirty="0" err="1" smtClean="0"/>
              <a:t>sertifikat</a:t>
            </a:r>
            <a:r>
              <a:rPr lang="en-US" dirty="0" smtClean="0"/>
              <a:t> </a:t>
            </a:r>
            <a:r>
              <a:rPr lang="en-US" dirty="0" err="1" smtClean="0"/>
              <a:t>pelatihan</a:t>
            </a:r>
            <a:r>
              <a:rPr lang="en-US" dirty="0" smtClean="0"/>
              <a:t>.   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32065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err="1" smtClean="0"/>
              <a:t>Lagi-lagi</a:t>
            </a:r>
            <a:r>
              <a:rPr lang="en-US" dirty="0" smtClean="0"/>
              <a:t> </a:t>
            </a:r>
            <a:r>
              <a:rPr lang="en-US" dirty="0" err="1" smtClean="0"/>
              <a:t>terbentur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politik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yang </a:t>
            </a:r>
            <a:r>
              <a:rPr lang="en-US" dirty="0" err="1" smtClean="0"/>
              <a:t>dilematis</a:t>
            </a:r>
            <a:r>
              <a:rPr lang="en-US" dirty="0" smtClean="0"/>
              <a:t>. UU No.03 </a:t>
            </a:r>
            <a:r>
              <a:rPr lang="en-US" dirty="0" err="1" smtClean="0"/>
              <a:t>tahun</a:t>
            </a:r>
            <a:r>
              <a:rPr lang="en-US" dirty="0" smtClean="0"/>
              <a:t> 2006 </a:t>
            </a:r>
            <a:r>
              <a:rPr lang="en-US" dirty="0" err="1" smtClean="0"/>
              <a:t>sudah</a:t>
            </a:r>
            <a:r>
              <a:rPr lang="en-US" dirty="0" smtClean="0"/>
              <a:t> </a:t>
            </a:r>
            <a:r>
              <a:rPr lang="en-US" dirty="0" err="1" smtClean="0"/>
              <a:t>menyatakan</a:t>
            </a:r>
            <a:r>
              <a:rPr lang="en-US" dirty="0" smtClean="0"/>
              <a:t> </a:t>
            </a:r>
            <a:r>
              <a:rPr lang="en-US" dirty="0" err="1" smtClean="0"/>
              <a:t>sengketa</a:t>
            </a:r>
            <a:r>
              <a:rPr lang="en-US" dirty="0" smtClean="0"/>
              <a:t> </a:t>
            </a:r>
            <a:r>
              <a:rPr lang="en-US" dirty="0" err="1" smtClean="0"/>
              <a:t>ekonomi</a:t>
            </a:r>
            <a:r>
              <a:rPr lang="en-US" dirty="0" smtClean="0"/>
              <a:t> </a:t>
            </a:r>
            <a:r>
              <a:rPr lang="en-US" dirty="0" err="1" smtClean="0"/>
              <a:t>syariah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kewenangan</a:t>
            </a:r>
            <a:r>
              <a:rPr lang="en-US" dirty="0" smtClean="0"/>
              <a:t> </a:t>
            </a:r>
            <a:r>
              <a:rPr lang="en-US" dirty="0" err="1" smtClean="0"/>
              <a:t>absolut</a:t>
            </a:r>
            <a:r>
              <a:rPr lang="en-US" dirty="0" smtClean="0"/>
              <a:t> PA, </a:t>
            </a:r>
            <a:r>
              <a:rPr lang="en-US" dirty="0" err="1" smtClean="0"/>
              <a:t>diperkuat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Pasal</a:t>
            </a:r>
            <a:r>
              <a:rPr lang="en-US" dirty="0" smtClean="0"/>
              <a:t> 55 </a:t>
            </a:r>
            <a:r>
              <a:rPr lang="en-US" dirty="0" err="1" smtClean="0"/>
              <a:t>poin</a:t>
            </a:r>
            <a:r>
              <a:rPr lang="en-US" dirty="0" smtClean="0"/>
              <a:t> a UU No. 21 </a:t>
            </a:r>
            <a:r>
              <a:rPr lang="en-US" dirty="0" err="1" smtClean="0"/>
              <a:t>Tahun</a:t>
            </a:r>
            <a:r>
              <a:rPr lang="en-US" dirty="0" smtClean="0"/>
              <a:t> 2008</a:t>
            </a:r>
          </a:p>
          <a:p>
            <a:r>
              <a:rPr lang="en-US" dirty="0" err="1" smtClean="0"/>
              <a:t>Namun</a:t>
            </a:r>
            <a:r>
              <a:rPr lang="en-US" dirty="0" smtClean="0"/>
              <a:t> </a:t>
            </a:r>
            <a:r>
              <a:rPr lang="en-US" dirty="0" err="1" smtClean="0"/>
              <a:t>penjelasan</a:t>
            </a:r>
            <a:r>
              <a:rPr lang="en-US" dirty="0" smtClean="0"/>
              <a:t> UU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memberi</a:t>
            </a:r>
            <a:r>
              <a:rPr lang="en-US" dirty="0" smtClean="0"/>
              <a:t> </a:t>
            </a:r>
            <a:r>
              <a:rPr lang="en-US" dirty="0" err="1" smtClean="0"/>
              <a:t>peluang</a:t>
            </a:r>
            <a:r>
              <a:rPr lang="en-US" dirty="0" smtClean="0"/>
              <a:t> </a:t>
            </a:r>
            <a:r>
              <a:rPr lang="en-US" dirty="0" err="1" smtClean="0"/>
              <a:t>penyelesainnya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PN </a:t>
            </a:r>
            <a:r>
              <a:rPr lang="en-US" dirty="0" err="1" smtClean="0"/>
              <a:t>sesuai</a:t>
            </a:r>
            <a:r>
              <a:rPr lang="en-US" dirty="0" smtClean="0"/>
              <a:t> </a:t>
            </a:r>
            <a:r>
              <a:rPr lang="en-US" dirty="0" err="1" smtClean="0"/>
              <a:t>isi</a:t>
            </a:r>
            <a:r>
              <a:rPr lang="en-US" dirty="0" smtClean="0"/>
              <a:t> </a:t>
            </a:r>
            <a:r>
              <a:rPr lang="en-US" dirty="0" err="1" smtClean="0"/>
              <a:t>akad</a:t>
            </a:r>
            <a:r>
              <a:rPr lang="en-US" dirty="0" smtClean="0"/>
              <a:t>. </a:t>
            </a:r>
            <a:r>
              <a:rPr lang="en-US" dirty="0" err="1" smtClean="0"/>
              <a:t>Dua</a:t>
            </a:r>
            <a:r>
              <a:rPr lang="en-US" dirty="0" smtClean="0"/>
              <a:t> </a:t>
            </a:r>
            <a:r>
              <a:rPr lang="en-US" dirty="0" err="1" smtClean="0"/>
              <a:t>produk</a:t>
            </a:r>
            <a:r>
              <a:rPr lang="en-US" dirty="0" smtClean="0"/>
              <a:t> UU yang </a:t>
            </a:r>
            <a:r>
              <a:rPr lang="en-US" dirty="0" err="1" smtClean="0"/>
              <a:t>bertentangan</a:t>
            </a:r>
            <a:endParaRPr lang="en-US" dirty="0" smtClean="0"/>
          </a:p>
          <a:p>
            <a:r>
              <a:rPr lang="en-US" dirty="0" err="1" smtClean="0"/>
              <a:t>Akibat</a:t>
            </a:r>
            <a:r>
              <a:rPr lang="en-US" dirty="0" smtClean="0"/>
              <a:t> </a:t>
            </a:r>
            <a:r>
              <a:rPr lang="en-US" dirty="0" err="1" smtClean="0"/>
              <a:t>hukumnya</a:t>
            </a:r>
            <a:r>
              <a:rPr lang="en-US" dirty="0" smtClean="0"/>
              <a:t>, </a:t>
            </a:r>
            <a:r>
              <a:rPr lang="en-US" dirty="0" err="1" smtClean="0"/>
              <a:t>semua</a:t>
            </a:r>
            <a:r>
              <a:rPr lang="en-US" dirty="0" smtClean="0"/>
              <a:t> </a:t>
            </a:r>
            <a:r>
              <a:rPr lang="en-US" dirty="0" err="1" smtClean="0"/>
              <a:t>akad</a:t>
            </a:r>
            <a:r>
              <a:rPr lang="en-US" dirty="0" smtClean="0"/>
              <a:t> yang </a:t>
            </a:r>
            <a:r>
              <a:rPr lang="en-US" dirty="0" err="1" smtClean="0"/>
              <a:t>dibuat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LKS </a:t>
            </a:r>
            <a:r>
              <a:rPr lang="en-US" dirty="0" err="1" smtClean="0"/>
              <a:t>mencantumkan</a:t>
            </a:r>
            <a:r>
              <a:rPr lang="en-US" dirty="0" smtClean="0"/>
              <a:t> </a:t>
            </a:r>
            <a:r>
              <a:rPr lang="en-US" dirty="0" err="1" smtClean="0"/>
              <a:t>penyelesaian</a:t>
            </a:r>
            <a:r>
              <a:rPr lang="en-US" dirty="0" smtClean="0"/>
              <a:t> </a:t>
            </a:r>
            <a:r>
              <a:rPr lang="en-US" dirty="0" err="1" smtClean="0"/>
              <a:t>sengketanya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PN.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melahirkan</a:t>
            </a:r>
            <a:r>
              <a:rPr lang="en-US" dirty="0" smtClean="0"/>
              <a:t> </a:t>
            </a:r>
            <a:r>
              <a:rPr lang="en-US" dirty="0" err="1" smtClean="0"/>
              <a:t>ketidakpastian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endParaRPr lang="en-US" dirty="0" smtClean="0"/>
          </a:p>
          <a:p>
            <a:r>
              <a:rPr lang="en-US" dirty="0" err="1" smtClean="0"/>
              <a:t>Untung</a:t>
            </a:r>
            <a:r>
              <a:rPr lang="en-US" dirty="0" smtClean="0"/>
              <a:t> </a:t>
            </a:r>
            <a:r>
              <a:rPr lang="en-US" dirty="0" err="1" smtClean="0"/>
              <a:t>terselamatkan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Putusan</a:t>
            </a:r>
            <a:r>
              <a:rPr lang="en-US" dirty="0" smtClean="0"/>
              <a:t> MK No. 93 </a:t>
            </a:r>
            <a:r>
              <a:rPr lang="en-US" dirty="0" err="1" smtClean="0"/>
              <a:t>Tahun</a:t>
            </a:r>
            <a:r>
              <a:rPr lang="en-US" dirty="0" smtClean="0"/>
              <a:t> 2012 </a:t>
            </a:r>
            <a:r>
              <a:rPr lang="en-US" dirty="0" err="1" smtClean="0"/>
              <a:t>melalui</a:t>
            </a:r>
            <a:r>
              <a:rPr lang="en-US" dirty="0" smtClean="0"/>
              <a:t> Judicial Review yang </a:t>
            </a:r>
            <a:r>
              <a:rPr lang="en-US" dirty="0" err="1" smtClean="0"/>
              <a:t>memutuskan</a:t>
            </a:r>
            <a:r>
              <a:rPr lang="en-US" dirty="0" smtClean="0"/>
              <a:t> </a:t>
            </a:r>
            <a:r>
              <a:rPr lang="en-US" dirty="0" err="1" smtClean="0"/>
              <a:t>semua</a:t>
            </a:r>
            <a:r>
              <a:rPr lang="en-US" dirty="0" smtClean="0"/>
              <a:t> </a:t>
            </a:r>
            <a:r>
              <a:rPr lang="en-US" dirty="0" err="1" smtClean="0"/>
              <a:t>sengketa</a:t>
            </a:r>
            <a:r>
              <a:rPr lang="en-US" dirty="0" smtClean="0"/>
              <a:t> </a:t>
            </a:r>
            <a:r>
              <a:rPr lang="en-US" dirty="0" err="1" smtClean="0"/>
              <a:t>ekonomi</a:t>
            </a:r>
            <a:r>
              <a:rPr lang="en-US" dirty="0" smtClean="0"/>
              <a:t> </a:t>
            </a:r>
            <a:r>
              <a:rPr lang="en-US" dirty="0" err="1" smtClean="0"/>
              <a:t>syariah</a:t>
            </a:r>
            <a:r>
              <a:rPr lang="en-US" dirty="0" smtClean="0"/>
              <a:t> </a:t>
            </a:r>
            <a:r>
              <a:rPr lang="en-US" dirty="0" err="1" smtClean="0"/>
              <a:t>sdh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kewenangan</a:t>
            </a:r>
            <a:r>
              <a:rPr lang="en-US" dirty="0" smtClean="0"/>
              <a:t> </a:t>
            </a:r>
            <a:r>
              <a:rPr lang="en-US" dirty="0" err="1" smtClean="0"/>
              <a:t>absolut</a:t>
            </a:r>
            <a:r>
              <a:rPr lang="en-US" dirty="0" smtClean="0"/>
              <a:t> PA</a:t>
            </a:r>
          </a:p>
          <a:p>
            <a:r>
              <a:rPr lang="en-US" dirty="0" err="1" smtClean="0"/>
              <a:t>Jika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 JR </a:t>
            </a:r>
            <a:r>
              <a:rPr lang="en-US" dirty="0" err="1" smtClean="0"/>
              <a:t>ini</a:t>
            </a:r>
            <a:r>
              <a:rPr lang="en-US" dirty="0" smtClean="0"/>
              <a:t>, </a:t>
            </a:r>
            <a:r>
              <a:rPr lang="en-US" dirty="0" err="1" smtClean="0"/>
              <a:t>tentu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berkepanjangan</a:t>
            </a:r>
            <a:r>
              <a:rPr lang="en-US" dirty="0" smtClean="0"/>
              <a:t> </a:t>
            </a:r>
            <a:r>
              <a:rPr lang="en-US" dirty="0" err="1" smtClean="0"/>
              <a:t>dualisme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43399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Ada </a:t>
            </a:r>
            <a:r>
              <a:rPr lang="en-US" dirty="0" err="1" smtClean="0"/>
              <a:t>beberapa</a:t>
            </a:r>
            <a:r>
              <a:rPr lang="en-US" dirty="0" smtClean="0"/>
              <a:t> </a:t>
            </a:r>
            <a:r>
              <a:rPr lang="en-US" dirty="0" err="1" smtClean="0"/>
              <a:t>faktor</a:t>
            </a:r>
            <a:r>
              <a:rPr lang="en-US" dirty="0" smtClean="0"/>
              <a:t> </a:t>
            </a:r>
            <a:r>
              <a:rPr lang="en-US" dirty="0" err="1" smtClean="0"/>
              <a:t>kenapa</a:t>
            </a:r>
            <a:r>
              <a:rPr lang="en-US" dirty="0" smtClean="0"/>
              <a:t> </a:t>
            </a:r>
            <a:r>
              <a:rPr lang="en-US" dirty="0" err="1" smtClean="0"/>
              <a:t>muncul</a:t>
            </a:r>
            <a:r>
              <a:rPr lang="en-US" dirty="0" smtClean="0"/>
              <a:t> </a:t>
            </a:r>
            <a:r>
              <a:rPr lang="en-US" dirty="0" err="1" smtClean="0"/>
              <a:t>dualisme</a:t>
            </a:r>
            <a:r>
              <a:rPr lang="en-US" dirty="0" smtClean="0"/>
              <a:t> </a:t>
            </a:r>
            <a:r>
              <a:rPr lang="en-US" dirty="0" err="1" smtClean="0"/>
              <a:t>kebijakan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penyelesaian</a:t>
            </a:r>
            <a:r>
              <a:rPr lang="en-US" dirty="0" smtClean="0"/>
              <a:t> </a:t>
            </a:r>
            <a:r>
              <a:rPr lang="en-US" dirty="0" err="1" smtClean="0"/>
              <a:t>sengketa</a:t>
            </a:r>
            <a:r>
              <a:rPr lang="en-US" dirty="0" smtClean="0"/>
              <a:t> </a:t>
            </a:r>
            <a:r>
              <a:rPr lang="en-US" dirty="0" err="1" smtClean="0"/>
              <a:t>ekonomi</a:t>
            </a:r>
            <a:r>
              <a:rPr lang="en-US" dirty="0" smtClean="0"/>
              <a:t> </a:t>
            </a:r>
            <a:r>
              <a:rPr lang="en-US" dirty="0" err="1" smtClean="0"/>
              <a:t>syariah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, </a:t>
            </a:r>
            <a:r>
              <a:rPr lang="en-US" dirty="0" err="1" smtClean="0"/>
              <a:t>antara</a:t>
            </a:r>
            <a:r>
              <a:rPr lang="en-US" dirty="0" smtClean="0"/>
              <a:t> lain:</a:t>
            </a:r>
          </a:p>
          <a:p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saat</a:t>
            </a:r>
            <a:r>
              <a:rPr lang="en-US" dirty="0" smtClean="0"/>
              <a:t> </a:t>
            </a:r>
            <a:r>
              <a:rPr lang="en-US" dirty="0" err="1" smtClean="0"/>
              <a:t>sebelum</a:t>
            </a:r>
            <a:r>
              <a:rPr lang="en-US" dirty="0" smtClean="0"/>
              <a:t> UU No. 21 </a:t>
            </a:r>
            <a:r>
              <a:rPr lang="en-US" dirty="0" err="1" smtClean="0"/>
              <a:t>tahun</a:t>
            </a:r>
            <a:r>
              <a:rPr lang="en-US" dirty="0" smtClean="0"/>
              <a:t> 2008 </a:t>
            </a:r>
            <a:r>
              <a:rPr lang="en-US" dirty="0" err="1" smtClean="0"/>
              <a:t>diundangkan</a:t>
            </a:r>
            <a:r>
              <a:rPr lang="en-US" dirty="0" smtClean="0"/>
              <a:t>, </a:t>
            </a:r>
            <a:r>
              <a:rPr lang="en-US" dirty="0" err="1" smtClean="0"/>
              <a:t>pertimbangannya</a:t>
            </a:r>
            <a:r>
              <a:rPr lang="en-US" dirty="0" smtClean="0"/>
              <a:t> </a:t>
            </a:r>
            <a:r>
              <a:rPr lang="en-US" dirty="0" err="1" smtClean="0"/>
              <a:t>karena</a:t>
            </a:r>
            <a:r>
              <a:rPr lang="en-US" dirty="0" smtClean="0"/>
              <a:t> para hakim di PA </a:t>
            </a:r>
            <a:r>
              <a:rPr lang="en-US" dirty="0" err="1" smtClean="0"/>
              <a:t>belum</a:t>
            </a:r>
            <a:r>
              <a:rPr lang="en-US" dirty="0" smtClean="0"/>
              <a:t> </a:t>
            </a:r>
            <a:r>
              <a:rPr lang="en-US" dirty="0" err="1" smtClean="0"/>
              <a:t>terbiasa</a:t>
            </a:r>
            <a:r>
              <a:rPr lang="en-US" dirty="0" smtClean="0"/>
              <a:t> </a:t>
            </a:r>
            <a:r>
              <a:rPr lang="en-US" dirty="0" err="1" smtClean="0"/>
              <a:t>menyelesaikan</a:t>
            </a:r>
            <a:r>
              <a:rPr lang="en-US" dirty="0" smtClean="0"/>
              <a:t> </a:t>
            </a:r>
            <a:r>
              <a:rPr lang="en-US" dirty="0" err="1" smtClean="0"/>
              <a:t>kasus</a:t>
            </a:r>
            <a:r>
              <a:rPr lang="en-US" dirty="0" smtClean="0"/>
              <a:t> </a:t>
            </a:r>
            <a:r>
              <a:rPr lang="en-US" dirty="0" err="1" smtClean="0"/>
              <a:t>sengeketa</a:t>
            </a:r>
            <a:r>
              <a:rPr lang="en-US" dirty="0" smtClean="0"/>
              <a:t> </a:t>
            </a:r>
            <a:r>
              <a:rPr lang="en-US" dirty="0" err="1" smtClean="0"/>
              <a:t>ekonomi</a:t>
            </a:r>
            <a:r>
              <a:rPr lang="en-US" dirty="0" smtClean="0"/>
              <a:t> </a:t>
            </a:r>
            <a:r>
              <a:rPr lang="en-US" dirty="0" err="1" smtClean="0"/>
              <a:t>syariah</a:t>
            </a:r>
            <a:endParaRPr lang="en-US" dirty="0" smtClean="0"/>
          </a:p>
          <a:p>
            <a:r>
              <a:rPr lang="en-US" dirty="0" err="1" smtClean="0"/>
              <a:t>Kasus</a:t>
            </a:r>
            <a:r>
              <a:rPr lang="en-US" dirty="0" smtClean="0"/>
              <a:t> </a:t>
            </a:r>
            <a:r>
              <a:rPr lang="en-US" dirty="0" err="1" smtClean="0"/>
              <a:t>Bukopin</a:t>
            </a:r>
            <a:r>
              <a:rPr lang="en-US" dirty="0" smtClean="0"/>
              <a:t> </a:t>
            </a:r>
            <a:r>
              <a:rPr lang="en-US" dirty="0" err="1" smtClean="0"/>
              <a:t>Syariah</a:t>
            </a:r>
            <a:r>
              <a:rPr lang="en-US" dirty="0" smtClean="0"/>
              <a:t> </a:t>
            </a:r>
            <a:r>
              <a:rPr lang="en-US" dirty="0" err="1" smtClean="0"/>
              <a:t>Bukitinggi</a:t>
            </a:r>
            <a:r>
              <a:rPr lang="en-US" dirty="0" smtClean="0"/>
              <a:t> 2006 yang </a:t>
            </a:r>
            <a:r>
              <a:rPr lang="en-US" dirty="0" err="1" smtClean="0"/>
              <a:t>menyidangkan</a:t>
            </a:r>
            <a:r>
              <a:rPr lang="en-US" dirty="0" smtClean="0"/>
              <a:t> </a:t>
            </a:r>
            <a:r>
              <a:rPr lang="en-US" dirty="0" err="1" smtClean="0"/>
              <a:t>sengketa</a:t>
            </a:r>
            <a:r>
              <a:rPr lang="en-US" dirty="0" smtClean="0"/>
              <a:t> </a:t>
            </a:r>
            <a:r>
              <a:rPr lang="en-US" dirty="0" err="1" smtClean="0"/>
              <a:t>ekonomi</a:t>
            </a:r>
            <a:r>
              <a:rPr lang="en-US" dirty="0" smtClean="0"/>
              <a:t> </a:t>
            </a:r>
            <a:r>
              <a:rPr lang="en-US" dirty="0" err="1" smtClean="0"/>
              <a:t>syariah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memenangkan</a:t>
            </a:r>
            <a:r>
              <a:rPr lang="en-US" dirty="0" smtClean="0"/>
              <a:t> </a:t>
            </a:r>
            <a:r>
              <a:rPr lang="en-US" dirty="0" err="1" smtClean="0"/>
              <a:t>nasabah</a:t>
            </a:r>
            <a:r>
              <a:rPr lang="en-US" dirty="0" smtClean="0"/>
              <a:t>, </a:t>
            </a:r>
            <a:r>
              <a:rPr lang="en-US" dirty="0" err="1" smtClean="0"/>
              <a:t>saat</a:t>
            </a:r>
            <a:r>
              <a:rPr lang="en-US" dirty="0" smtClean="0"/>
              <a:t> </a:t>
            </a:r>
            <a:r>
              <a:rPr lang="en-US" dirty="0" err="1" smtClean="0"/>
              <a:t>pihak</a:t>
            </a:r>
            <a:r>
              <a:rPr lang="en-US" dirty="0" smtClean="0"/>
              <a:t> banding, PTA </a:t>
            </a:r>
            <a:r>
              <a:rPr lang="en-US" dirty="0" err="1" smtClean="0"/>
              <a:t>membatalkan</a:t>
            </a:r>
            <a:r>
              <a:rPr lang="en-US" dirty="0" smtClean="0"/>
              <a:t> </a:t>
            </a:r>
            <a:r>
              <a:rPr lang="en-US" dirty="0" err="1" smtClean="0"/>
              <a:t>Putusan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 dg </a:t>
            </a:r>
            <a:r>
              <a:rPr lang="en-US" dirty="0" err="1" smtClean="0"/>
              <a:t>alasan</a:t>
            </a:r>
            <a:r>
              <a:rPr lang="en-US" dirty="0" smtClean="0"/>
              <a:t> </a:t>
            </a:r>
            <a:r>
              <a:rPr lang="en-US" dirty="0" smtClean="0"/>
              <a:t>PA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berwenang</a:t>
            </a:r>
            <a:endParaRPr lang="en-US" dirty="0" smtClean="0"/>
          </a:p>
          <a:p>
            <a:r>
              <a:rPr lang="en-US" dirty="0" err="1" smtClean="0"/>
              <a:t>Saat</a:t>
            </a:r>
            <a:r>
              <a:rPr lang="en-US" dirty="0" smtClean="0"/>
              <a:t> </a:t>
            </a:r>
            <a:r>
              <a:rPr lang="en-US" dirty="0" err="1" smtClean="0"/>
              <a:t>dikonfirmasi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dirty="0" err="1" smtClean="0"/>
              <a:t>ketua</a:t>
            </a:r>
            <a:r>
              <a:rPr lang="en-US" dirty="0" smtClean="0"/>
              <a:t> PTA, </a:t>
            </a:r>
            <a:r>
              <a:rPr lang="en-US" dirty="0" err="1" smtClean="0"/>
              <a:t>alasannya</a:t>
            </a:r>
            <a:r>
              <a:rPr lang="en-US" dirty="0" smtClean="0"/>
              <a:t>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sumber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materilnya</a:t>
            </a:r>
            <a:r>
              <a:rPr lang="en-US" dirty="0" smtClean="0"/>
              <a:t> </a:t>
            </a:r>
            <a:r>
              <a:rPr lang="en-US" dirty="0" err="1" smtClean="0"/>
              <a:t>belum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, </a:t>
            </a:r>
            <a:r>
              <a:rPr lang="en-US" dirty="0" err="1" smtClean="0"/>
              <a:t>kendati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formilnya</a:t>
            </a:r>
            <a:r>
              <a:rPr lang="en-US" dirty="0" smtClean="0"/>
              <a:t> </a:t>
            </a:r>
            <a:r>
              <a:rPr lang="en-US" dirty="0" err="1" smtClean="0"/>
              <a:t>sudah</a:t>
            </a:r>
            <a:r>
              <a:rPr lang="en-US" dirty="0" smtClean="0"/>
              <a:t> </a:t>
            </a:r>
            <a:r>
              <a:rPr lang="en-US" dirty="0" err="1" smtClean="0"/>
              <a:t>mengatur</a:t>
            </a:r>
            <a:r>
              <a:rPr lang="en-US" dirty="0" smtClean="0"/>
              <a:t>                  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18938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Rentang</a:t>
            </a:r>
            <a:r>
              <a:rPr lang="en-US" dirty="0" smtClean="0"/>
              <a:t> </a:t>
            </a:r>
            <a:r>
              <a:rPr lang="en-US" dirty="0" err="1" smtClean="0"/>
              <a:t>waktu</a:t>
            </a:r>
            <a:r>
              <a:rPr lang="en-US" dirty="0" smtClean="0"/>
              <a:t> 12 </a:t>
            </a:r>
            <a:r>
              <a:rPr lang="en-US" dirty="0" err="1" smtClean="0"/>
              <a:t>tahun</a:t>
            </a:r>
            <a:r>
              <a:rPr lang="en-US" dirty="0" smtClean="0"/>
              <a:t> </a:t>
            </a:r>
            <a:r>
              <a:rPr lang="en-US" dirty="0" err="1" smtClean="0"/>
              <a:t>ketidakpastian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direspon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PA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memperdalam</a:t>
            </a:r>
            <a:r>
              <a:rPr lang="en-US" dirty="0" smtClean="0"/>
              <a:t> </a:t>
            </a:r>
            <a:r>
              <a:rPr lang="en-US" dirty="0" err="1" smtClean="0"/>
              <a:t>pengetahuan</a:t>
            </a:r>
            <a:r>
              <a:rPr lang="en-US" dirty="0" smtClean="0"/>
              <a:t> </a:t>
            </a:r>
            <a:r>
              <a:rPr lang="en-US" dirty="0" err="1" smtClean="0"/>
              <a:t>ttg</a:t>
            </a:r>
            <a:r>
              <a:rPr lang="en-US" dirty="0" smtClean="0"/>
              <a:t> </a:t>
            </a:r>
            <a:r>
              <a:rPr lang="en-US" dirty="0" err="1" smtClean="0"/>
              <a:t>ekonomi</a:t>
            </a:r>
            <a:r>
              <a:rPr lang="en-US" dirty="0" smtClean="0"/>
              <a:t> </a:t>
            </a:r>
            <a:r>
              <a:rPr lang="en-US" dirty="0" err="1" smtClean="0"/>
              <a:t>syariah</a:t>
            </a:r>
            <a:endParaRPr lang="en-US" dirty="0" smtClean="0"/>
          </a:p>
          <a:p>
            <a:r>
              <a:rPr lang="en-US" dirty="0" err="1" smtClean="0"/>
              <a:t>Didukung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lahirnya</a:t>
            </a:r>
            <a:r>
              <a:rPr lang="en-US" dirty="0" smtClean="0"/>
              <a:t> </a:t>
            </a:r>
            <a:r>
              <a:rPr lang="en-US" dirty="0" err="1" smtClean="0"/>
              <a:t>Perma</a:t>
            </a:r>
            <a:r>
              <a:rPr lang="en-US" dirty="0" smtClean="0"/>
              <a:t> No. 2 </a:t>
            </a:r>
            <a:r>
              <a:rPr lang="en-US" dirty="0" err="1" smtClean="0"/>
              <a:t>Tahun</a:t>
            </a:r>
            <a:r>
              <a:rPr lang="en-US" dirty="0" smtClean="0"/>
              <a:t> 2008 </a:t>
            </a:r>
            <a:r>
              <a:rPr lang="en-US" dirty="0" err="1" smtClean="0"/>
              <a:t>tentang</a:t>
            </a:r>
            <a:r>
              <a:rPr lang="en-US" dirty="0" smtClean="0"/>
              <a:t> KHES </a:t>
            </a:r>
            <a:r>
              <a:rPr lang="en-US" dirty="0" err="1" smtClean="0"/>
              <a:t>memperkuat</a:t>
            </a:r>
            <a:r>
              <a:rPr lang="en-US" dirty="0" smtClean="0"/>
              <a:t> </a:t>
            </a:r>
            <a:r>
              <a:rPr lang="en-US" dirty="0" err="1" smtClean="0"/>
              <a:t>paradigma</a:t>
            </a:r>
            <a:r>
              <a:rPr lang="en-US" dirty="0" smtClean="0"/>
              <a:t> para hakim PA </a:t>
            </a:r>
            <a:r>
              <a:rPr lang="en-US" dirty="0" err="1" smtClean="0"/>
              <a:t>ttg</a:t>
            </a:r>
            <a:r>
              <a:rPr lang="en-US" dirty="0" smtClean="0"/>
              <a:t> </a:t>
            </a:r>
            <a:r>
              <a:rPr lang="en-US" dirty="0" err="1" smtClean="0"/>
              <a:t>ekonomi</a:t>
            </a:r>
            <a:r>
              <a:rPr lang="en-US" dirty="0" smtClean="0"/>
              <a:t> </a:t>
            </a:r>
            <a:r>
              <a:rPr lang="en-US" dirty="0" err="1" smtClean="0"/>
              <a:t>syariah</a:t>
            </a:r>
            <a:endParaRPr lang="en-US" dirty="0" smtClean="0"/>
          </a:p>
          <a:p>
            <a:r>
              <a:rPr lang="en-US" dirty="0" err="1" smtClean="0"/>
              <a:t>Akad-akad</a:t>
            </a:r>
            <a:r>
              <a:rPr lang="en-US" dirty="0" smtClean="0"/>
              <a:t> yang </a:t>
            </a:r>
            <a:r>
              <a:rPr lang="en-US" dirty="0" err="1" smtClean="0"/>
              <a:t>menuliskan</a:t>
            </a:r>
            <a:r>
              <a:rPr lang="en-US" dirty="0" smtClean="0"/>
              <a:t> </a:t>
            </a:r>
            <a:r>
              <a:rPr lang="en-US" dirty="0" err="1" smtClean="0"/>
              <a:t>sengketa</a:t>
            </a:r>
            <a:r>
              <a:rPr lang="en-US" dirty="0" smtClean="0"/>
              <a:t> </a:t>
            </a:r>
            <a:r>
              <a:rPr lang="en-US" dirty="0" err="1" smtClean="0"/>
              <a:t>diselesaikan</a:t>
            </a:r>
            <a:r>
              <a:rPr lang="en-US" dirty="0" smtClean="0"/>
              <a:t> di PN, </a:t>
            </a:r>
            <a:r>
              <a:rPr lang="en-US" dirty="0" err="1" smtClean="0"/>
              <a:t>sejak</a:t>
            </a:r>
            <a:r>
              <a:rPr lang="en-US" dirty="0" smtClean="0"/>
              <a:t> 2012 </a:t>
            </a:r>
            <a:r>
              <a:rPr lang="en-US" dirty="0" err="1" smtClean="0"/>
              <a:t>sudah</a:t>
            </a:r>
            <a:r>
              <a:rPr lang="en-US" dirty="0" smtClean="0"/>
              <a:t> </a:t>
            </a:r>
            <a:r>
              <a:rPr lang="en-US" dirty="0" err="1" smtClean="0"/>
              <a:t>mencantumkan</a:t>
            </a:r>
            <a:r>
              <a:rPr lang="en-US" dirty="0" smtClean="0"/>
              <a:t> </a:t>
            </a:r>
            <a:r>
              <a:rPr lang="en-US" dirty="0" err="1" smtClean="0"/>
              <a:t>penyelesaian</a:t>
            </a:r>
            <a:r>
              <a:rPr lang="en-US" dirty="0" smtClean="0"/>
              <a:t> </a:t>
            </a:r>
            <a:r>
              <a:rPr lang="en-US" dirty="0" err="1" smtClean="0"/>
              <a:t>sengketanya</a:t>
            </a:r>
            <a:r>
              <a:rPr lang="en-US" dirty="0" smtClean="0"/>
              <a:t> </a:t>
            </a:r>
            <a:r>
              <a:rPr lang="en-US" dirty="0" err="1" smtClean="0"/>
              <a:t>kewenangan</a:t>
            </a:r>
            <a:r>
              <a:rPr lang="en-US" dirty="0" smtClean="0"/>
              <a:t> PA </a:t>
            </a:r>
            <a:r>
              <a:rPr lang="en-US" dirty="0" err="1" smtClean="0"/>
              <a:t>dan</a:t>
            </a:r>
            <a:r>
              <a:rPr lang="en-US" dirty="0" smtClean="0"/>
              <a:t> MA </a:t>
            </a:r>
            <a:r>
              <a:rPr lang="en-US" dirty="0" err="1" smtClean="0"/>
              <a:t>mendukung</a:t>
            </a:r>
            <a:r>
              <a:rPr lang="en-US" dirty="0" smtClean="0"/>
              <a:t> </a:t>
            </a:r>
            <a:r>
              <a:rPr lang="en-US" dirty="0" err="1" smtClean="0"/>
              <a:t>paradigma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endParaRPr lang="en-US" dirty="0" smtClean="0"/>
          </a:p>
          <a:p>
            <a:r>
              <a:rPr lang="en-US" dirty="0" smtClean="0"/>
              <a:t>Para hakim PA yang </a:t>
            </a:r>
            <a:r>
              <a:rPr lang="en-US" dirty="0" err="1" smtClean="0"/>
              <a:t>melanjutkan</a:t>
            </a:r>
            <a:r>
              <a:rPr lang="en-US" dirty="0" smtClean="0"/>
              <a:t> </a:t>
            </a:r>
            <a:r>
              <a:rPr lang="en-US" dirty="0" err="1" smtClean="0"/>
              <a:t>studi</a:t>
            </a:r>
            <a:r>
              <a:rPr lang="en-US" dirty="0" smtClean="0"/>
              <a:t> program </a:t>
            </a:r>
            <a:r>
              <a:rPr lang="en-US" dirty="0" err="1" smtClean="0"/>
              <a:t>doktor</a:t>
            </a:r>
            <a:r>
              <a:rPr lang="en-US" dirty="0" smtClean="0"/>
              <a:t> </a:t>
            </a:r>
            <a:r>
              <a:rPr lang="en-US" dirty="0" err="1" smtClean="0"/>
              <a:t>atas</a:t>
            </a:r>
            <a:r>
              <a:rPr lang="en-US" dirty="0" smtClean="0"/>
              <a:t> </a:t>
            </a:r>
            <a:r>
              <a:rPr lang="en-US" dirty="0" err="1" smtClean="0"/>
              <a:t>prakarsa</a:t>
            </a:r>
            <a:r>
              <a:rPr lang="en-US" dirty="0" smtClean="0"/>
              <a:t> MA </a:t>
            </a:r>
            <a:r>
              <a:rPr lang="en-US" dirty="0" err="1" smtClean="0"/>
              <a:t>umumnya</a:t>
            </a:r>
            <a:r>
              <a:rPr lang="en-US" dirty="0" smtClean="0"/>
              <a:t> </a:t>
            </a:r>
            <a:r>
              <a:rPr lang="en-US" dirty="0" err="1" smtClean="0"/>
              <a:t>menulis</a:t>
            </a:r>
            <a:r>
              <a:rPr lang="en-US" dirty="0" smtClean="0"/>
              <a:t> </a:t>
            </a:r>
            <a:r>
              <a:rPr lang="en-US" dirty="0" err="1" smtClean="0"/>
              <a:t>disertasi</a:t>
            </a:r>
            <a:r>
              <a:rPr lang="en-US" dirty="0" smtClean="0"/>
              <a:t> </a:t>
            </a:r>
            <a:r>
              <a:rPr lang="en-US" dirty="0" err="1" smtClean="0"/>
              <a:t>ttg</a:t>
            </a:r>
            <a:r>
              <a:rPr lang="en-US" dirty="0" smtClean="0"/>
              <a:t> </a:t>
            </a:r>
            <a:r>
              <a:rPr lang="en-US" dirty="0" err="1" smtClean="0"/>
              <a:t>ekonomi</a:t>
            </a:r>
            <a:r>
              <a:rPr lang="en-US" dirty="0" smtClean="0"/>
              <a:t> </a:t>
            </a:r>
            <a:r>
              <a:rPr lang="en-US" dirty="0" err="1" smtClean="0"/>
              <a:t>syariah</a:t>
            </a:r>
            <a:r>
              <a:rPr lang="en-US" dirty="0" smtClean="0"/>
              <a:t>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91822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2765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36469"/>
            <a:ext cx="10515600" cy="5040494"/>
          </a:xfrm>
        </p:spPr>
        <p:txBody>
          <a:bodyPr>
            <a:normAutofit fontScale="92500" lnSpcReduction="10000"/>
          </a:bodyPr>
          <a:lstStyle/>
          <a:p>
            <a:r>
              <a:rPr lang="en-US" dirty="0" err="1" smtClean="0"/>
              <a:t>Upaya</a:t>
            </a:r>
            <a:r>
              <a:rPr lang="en-US" dirty="0" smtClean="0"/>
              <a:t> </a:t>
            </a:r>
            <a:r>
              <a:rPr lang="en-US" dirty="0" err="1" smtClean="0"/>
              <a:t>apa</a:t>
            </a:r>
            <a:r>
              <a:rPr lang="en-US" dirty="0" smtClean="0"/>
              <a:t> yang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dilakukan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Badan</a:t>
            </a:r>
            <a:r>
              <a:rPr lang="en-US" dirty="0" smtClean="0"/>
              <a:t> </a:t>
            </a:r>
            <a:r>
              <a:rPr lang="en-US" dirty="0" err="1" smtClean="0"/>
              <a:t>Peradilan</a:t>
            </a:r>
            <a:r>
              <a:rPr lang="en-US" dirty="0" smtClean="0"/>
              <a:t> Agama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menjalin</a:t>
            </a:r>
            <a:r>
              <a:rPr lang="en-US" dirty="0" smtClean="0"/>
              <a:t> </a:t>
            </a:r>
            <a:r>
              <a:rPr lang="en-US" dirty="0" err="1" smtClean="0"/>
              <a:t>sinergi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: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Buat</a:t>
            </a:r>
            <a:r>
              <a:rPr lang="en-US" dirty="0" smtClean="0"/>
              <a:t> </a:t>
            </a:r>
            <a:r>
              <a:rPr lang="en-US" dirty="0" err="1" smtClean="0"/>
              <a:t>terobosan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sistematis</a:t>
            </a:r>
            <a:r>
              <a:rPr lang="en-US" dirty="0" smtClean="0"/>
              <a:t> di </a:t>
            </a:r>
            <a:r>
              <a:rPr lang="en-US" dirty="0" err="1" smtClean="0"/>
              <a:t>bawah</a:t>
            </a:r>
            <a:r>
              <a:rPr lang="en-US" dirty="0" smtClean="0"/>
              <a:t> </a:t>
            </a:r>
            <a:r>
              <a:rPr lang="en-US" dirty="0" err="1" smtClean="0"/>
              <a:t>kendali</a:t>
            </a:r>
            <a:r>
              <a:rPr lang="en-US" dirty="0" smtClean="0"/>
              <a:t> MA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merevisi</a:t>
            </a:r>
            <a:r>
              <a:rPr lang="en-US" dirty="0" smtClean="0"/>
              <a:t> KHES </a:t>
            </a:r>
            <a:r>
              <a:rPr lang="en-US" dirty="0" err="1" smtClean="0"/>
              <a:t>sesuai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meningkatnya</a:t>
            </a:r>
            <a:r>
              <a:rPr lang="en-US" dirty="0" smtClean="0"/>
              <a:t> </a:t>
            </a:r>
            <a:r>
              <a:rPr lang="en-US" dirty="0" err="1" smtClean="0"/>
              <a:t>jumlah</a:t>
            </a:r>
            <a:r>
              <a:rPr lang="en-US" dirty="0" smtClean="0"/>
              <a:t> fatwa DSN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ekonomi</a:t>
            </a:r>
            <a:r>
              <a:rPr lang="en-US" dirty="0" smtClean="0"/>
              <a:t> </a:t>
            </a:r>
            <a:r>
              <a:rPr lang="en-US" dirty="0" err="1" smtClean="0"/>
              <a:t>syariah</a:t>
            </a: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Sosialisasikan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muatan</a:t>
            </a:r>
            <a:r>
              <a:rPr lang="en-US" dirty="0" smtClean="0"/>
              <a:t> KHES </a:t>
            </a:r>
            <a:r>
              <a:rPr lang="en-US" dirty="0" err="1" smtClean="0"/>
              <a:t>selain</a:t>
            </a:r>
            <a:r>
              <a:rPr lang="en-US" dirty="0" smtClean="0"/>
              <a:t> </a:t>
            </a:r>
            <a:r>
              <a:rPr lang="en-US" dirty="0" err="1" smtClean="0"/>
              <a:t>sengketa</a:t>
            </a:r>
            <a:r>
              <a:rPr lang="en-US" dirty="0" smtClean="0"/>
              <a:t> </a:t>
            </a:r>
            <a:r>
              <a:rPr lang="en-US" dirty="0" err="1" smtClean="0"/>
              <a:t>ekonomi</a:t>
            </a:r>
            <a:r>
              <a:rPr lang="en-US" dirty="0" smtClean="0"/>
              <a:t> </a:t>
            </a:r>
            <a:r>
              <a:rPr lang="en-US" dirty="0" err="1" smtClean="0"/>
              <a:t>syariah</a:t>
            </a:r>
            <a:r>
              <a:rPr lang="en-US" dirty="0" smtClean="0"/>
              <a:t> di LKS, </a:t>
            </a:r>
            <a:r>
              <a:rPr lang="en-US" dirty="0" err="1" smtClean="0"/>
              <a:t>juga</a:t>
            </a:r>
            <a:r>
              <a:rPr lang="en-US" dirty="0" smtClean="0"/>
              <a:t> zakat, </a:t>
            </a:r>
            <a:r>
              <a:rPr lang="en-US" dirty="0" err="1" smtClean="0"/>
              <a:t>wakaf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hibah</a:t>
            </a:r>
            <a:r>
              <a:rPr lang="en-US" dirty="0" smtClean="0"/>
              <a:t> yang </a:t>
            </a:r>
            <a:r>
              <a:rPr lang="en-US" dirty="0" err="1" smtClean="0"/>
              <a:t>semua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kewenangan</a:t>
            </a:r>
            <a:r>
              <a:rPr lang="en-US" dirty="0" smtClean="0"/>
              <a:t> </a:t>
            </a:r>
            <a:r>
              <a:rPr lang="en-US" dirty="0" err="1" smtClean="0"/>
              <a:t>absolut</a:t>
            </a:r>
            <a:r>
              <a:rPr lang="en-US" dirty="0" smtClean="0"/>
              <a:t> PA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Jalin</a:t>
            </a:r>
            <a:r>
              <a:rPr lang="en-US" dirty="0" smtClean="0"/>
              <a:t> </a:t>
            </a:r>
            <a:r>
              <a:rPr lang="en-US" dirty="0" err="1"/>
              <a:t>k</a:t>
            </a:r>
            <a:r>
              <a:rPr lang="en-US" dirty="0" err="1" smtClean="0"/>
              <a:t>erjasama</a:t>
            </a:r>
            <a:r>
              <a:rPr lang="en-US" dirty="0" smtClean="0"/>
              <a:t> (</a:t>
            </a:r>
            <a:r>
              <a:rPr lang="en-US" dirty="0" err="1" smtClean="0"/>
              <a:t>MoU</a:t>
            </a:r>
            <a:r>
              <a:rPr lang="en-US" dirty="0" smtClean="0"/>
              <a:t>) </a:t>
            </a:r>
            <a:r>
              <a:rPr lang="en-US" dirty="0" err="1" smtClean="0"/>
              <a:t>dengan</a:t>
            </a:r>
            <a:r>
              <a:rPr lang="en-US" dirty="0" smtClean="0"/>
              <a:t> DSN </a:t>
            </a:r>
            <a:r>
              <a:rPr lang="en-US" dirty="0" err="1" smtClean="0"/>
              <a:t>dan</a:t>
            </a:r>
            <a:r>
              <a:rPr lang="en-US" dirty="0" smtClean="0"/>
              <a:t> OJK,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Basyarnas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melakukan</a:t>
            </a:r>
            <a:r>
              <a:rPr lang="en-US" dirty="0" smtClean="0"/>
              <a:t> </a:t>
            </a:r>
            <a:r>
              <a:rPr lang="en-US" dirty="0" err="1" smtClean="0"/>
              <a:t>terobosan</a:t>
            </a:r>
            <a:r>
              <a:rPr lang="en-US" dirty="0" smtClean="0"/>
              <a:t> </a:t>
            </a: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optimalisasi</a:t>
            </a:r>
            <a:r>
              <a:rPr lang="en-US" dirty="0" smtClean="0"/>
              <a:t> </a:t>
            </a:r>
            <a:r>
              <a:rPr lang="en-US" dirty="0" err="1" smtClean="0"/>
              <a:t>penyelesaian</a:t>
            </a:r>
            <a:r>
              <a:rPr lang="en-US" dirty="0" smtClean="0"/>
              <a:t> </a:t>
            </a:r>
            <a:r>
              <a:rPr lang="en-US" dirty="0" err="1" smtClean="0"/>
              <a:t>sengketa</a:t>
            </a:r>
            <a:r>
              <a:rPr lang="en-US" dirty="0" smtClean="0"/>
              <a:t> </a:t>
            </a:r>
            <a:r>
              <a:rPr lang="en-US" dirty="0" err="1" smtClean="0"/>
              <a:t>didukung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Pengadilan</a:t>
            </a:r>
            <a:r>
              <a:rPr lang="en-US" dirty="0" smtClean="0"/>
              <a:t> Agama </a:t>
            </a:r>
            <a:r>
              <a:rPr lang="en-US" dirty="0" err="1" smtClean="0"/>
              <a:t>melalui</a:t>
            </a:r>
            <a:r>
              <a:rPr lang="en-US" dirty="0" smtClean="0"/>
              <a:t> </a:t>
            </a:r>
            <a:r>
              <a:rPr lang="en-US" dirty="0" err="1" smtClean="0"/>
              <a:t>mediasi</a:t>
            </a:r>
            <a:r>
              <a:rPr lang="en-US" dirty="0" smtClean="0"/>
              <a:t>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Langkah</a:t>
            </a:r>
            <a:r>
              <a:rPr lang="en-US" dirty="0" smtClean="0"/>
              <a:t> </a:t>
            </a:r>
            <a:r>
              <a:rPr lang="en-US" dirty="0" err="1" smtClean="0"/>
              <a:t>strategis</a:t>
            </a:r>
            <a:r>
              <a:rPr lang="en-US" dirty="0" smtClean="0"/>
              <a:t> </a:t>
            </a:r>
            <a:r>
              <a:rPr lang="en-US" dirty="0" err="1" smtClean="0"/>
              <a:t>lainnya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merevisi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Acara. </a:t>
            </a:r>
            <a:r>
              <a:rPr lang="en-US" dirty="0" err="1" smtClean="0"/>
              <a:t>Selain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acara yang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cenderung</a:t>
            </a:r>
            <a:r>
              <a:rPr lang="en-US" dirty="0" smtClean="0"/>
              <a:t> </a:t>
            </a:r>
            <a:r>
              <a:rPr lang="en-US" dirty="0" err="1" smtClean="0"/>
              <a:t>kurang</a:t>
            </a:r>
            <a:r>
              <a:rPr lang="en-US" dirty="0" smtClean="0"/>
              <a:t> </a:t>
            </a:r>
            <a:r>
              <a:rPr lang="en-US" dirty="0" err="1" smtClean="0"/>
              <a:t>merespon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materil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Islam,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memasukkan</a:t>
            </a:r>
            <a:r>
              <a:rPr lang="en-US" dirty="0" smtClean="0"/>
              <a:t> </a:t>
            </a:r>
            <a:r>
              <a:rPr lang="en-US" dirty="0" err="1" smtClean="0"/>
              <a:t>poin-poin</a:t>
            </a:r>
            <a:r>
              <a:rPr lang="en-US" dirty="0" smtClean="0"/>
              <a:t> </a:t>
            </a:r>
            <a:r>
              <a:rPr lang="en-US" dirty="0" err="1" smtClean="0"/>
              <a:t>sengeta</a:t>
            </a:r>
            <a:r>
              <a:rPr lang="en-US" dirty="0" smtClean="0"/>
              <a:t> </a:t>
            </a:r>
            <a:r>
              <a:rPr lang="en-US" dirty="0" err="1" smtClean="0"/>
              <a:t>ekonomi</a:t>
            </a:r>
            <a:r>
              <a:rPr lang="en-US" dirty="0" smtClean="0"/>
              <a:t> </a:t>
            </a:r>
            <a:r>
              <a:rPr lang="en-US" dirty="0" err="1" smtClean="0"/>
              <a:t>syariah</a:t>
            </a:r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6633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71343"/>
          </a:xfrm>
        </p:spPr>
        <p:txBody>
          <a:bodyPr>
            <a:normAutofit/>
          </a:bodyPr>
          <a:lstStyle/>
          <a:p>
            <a:r>
              <a:rPr lang="en-US" sz="3600" dirty="0" smtClean="0"/>
              <a:t>PENDAHULUAN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227909"/>
            <a:ext cx="10515600" cy="4949054"/>
          </a:xfrm>
        </p:spPr>
        <p:txBody>
          <a:bodyPr>
            <a:no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dirty="0" smtClean="0"/>
              <a:t>Politik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disebut</a:t>
            </a:r>
            <a:r>
              <a:rPr lang="en-US" dirty="0" smtClean="0"/>
              <a:t>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kebijakan</a:t>
            </a:r>
            <a:r>
              <a:rPr lang="en-US" dirty="0" smtClean="0"/>
              <a:t> yang </a:t>
            </a:r>
            <a:r>
              <a:rPr lang="en-US" dirty="0" err="1" smtClean="0"/>
              <a:t>dilakukan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penyelenggara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apa</a:t>
            </a:r>
            <a:r>
              <a:rPr lang="en-US" dirty="0" smtClean="0"/>
              <a:t> yang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diberlakukan</a:t>
            </a:r>
            <a:r>
              <a:rPr lang="en-US" dirty="0" smtClean="0"/>
              <a:t> </a:t>
            </a:r>
            <a:r>
              <a:rPr lang="en-US" dirty="0" err="1" smtClean="0"/>
              <a:t>serta</a:t>
            </a:r>
            <a:r>
              <a:rPr lang="en-US" dirty="0" smtClean="0"/>
              <a:t> </a:t>
            </a:r>
            <a:r>
              <a:rPr lang="en-US" dirty="0" err="1" smtClean="0"/>
              <a:t>kriteria-kriteria</a:t>
            </a:r>
            <a:r>
              <a:rPr lang="en-US" dirty="0" smtClean="0"/>
              <a:t> </a:t>
            </a:r>
            <a:r>
              <a:rPr lang="en-US" dirty="0" err="1" smtClean="0"/>
              <a:t>apa</a:t>
            </a:r>
            <a:r>
              <a:rPr lang="en-US" dirty="0" smtClean="0"/>
              <a:t> yang </a:t>
            </a:r>
            <a:r>
              <a:rPr lang="en-US" dirty="0" err="1" smtClean="0"/>
              <a:t>dipakai</a:t>
            </a:r>
            <a:r>
              <a:rPr lang="en-US" dirty="0" smtClean="0"/>
              <a:t> agar </a:t>
            </a:r>
            <a:r>
              <a:rPr lang="en-US" dirty="0" err="1" smtClean="0"/>
              <a:t>tujuan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tercapai</a:t>
            </a:r>
            <a:endParaRPr lang="en-US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en-US" dirty="0" err="1" smtClean="0"/>
              <a:t>Dalam</a:t>
            </a:r>
            <a:r>
              <a:rPr lang="en-US" dirty="0" smtClean="0"/>
              <a:t> Islam, </a:t>
            </a:r>
            <a:r>
              <a:rPr lang="en-US" dirty="0" err="1" smtClean="0"/>
              <a:t>politik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identik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i="1" dirty="0" err="1" smtClean="0"/>
              <a:t>siyasah</a:t>
            </a:r>
            <a:r>
              <a:rPr lang="en-US" i="1" dirty="0" smtClean="0"/>
              <a:t> </a:t>
            </a:r>
            <a:r>
              <a:rPr lang="en-US" i="1" dirty="0" err="1" smtClean="0"/>
              <a:t>syari`iyah</a:t>
            </a:r>
            <a:r>
              <a:rPr lang="en-US" i="1" dirty="0" smtClean="0"/>
              <a:t> </a:t>
            </a:r>
            <a:r>
              <a:rPr lang="en-US" dirty="0" err="1" smtClean="0"/>
              <a:t>yakni</a:t>
            </a:r>
            <a:r>
              <a:rPr lang="en-US" dirty="0" smtClean="0"/>
              <a:t> </a:t>
            </a:r>
            <a:r>
              <a:rPr lang="en-US" dirty="0" err="1" smtClean="0"/>
              <a:t>bagaimana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Islam </a:t>
            </a:r>
            <a:r>
              <a:rPr lang="en-US" dirty="0" err="1" smtClean="0"/>
              <a:t>bisa</a:t>
            </a:r>
            <a:r>
              <a:rPr lang="en-US" dirty="0" smtClean="0"/>
              <a:t> </a:t>
            </a:r>
            <a:r>
              <a:rPr lang="en-US" dirty="0" err="1" smtClean="0"/>
              <a:t>diterapkan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penguasa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/>
              <a:t> </a:t>
            </a:r>
            <a:r>
              <a:rPr lang="en-US" dirty="0" err="1" smtClean="0"/>
              <a:t>kemaslahatan</a:t>
            </a:r>
            <a:r>
              <a:rPr lang="en-US" dirty="0" smtClean="0"/>
              <a:t> </a:t>
            </a:r>
            <a:r>
              <a:rPr lang="en-US" dirty="0" err="1" smtClean="0"/>
              <a:t>umat</a:t>
            </a:r>
            <a:endParaRPr lang="en-US" dirty="0" smtClean="0"/>
          </a:p>
          <a:p>
            <a:r>
              <a:rPr lang="en-US" dirty="0" smtClean="0"/>
              <a:t>Di Indonesia, </a:t>
            </a:r>
            <a:r>
              <a:rPr lang="en-US" dirty="0" err="1" smtClean="0"/>
              <a:t>upaya</a:t>
            </a:r>
            <a:r>
              <a:rPr lang="en-US" dirty="0" smtClean="0"/>
              <a:t> </a:t>
            </a:r>
            <a:r>
              <a:rPr lang="en-US" dirty="0" err="1"/>
              <a:t>pembenahan</a:t>
            </a:r>
            <a:r>
              <a:rPr lang="en-US" dirty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dilakukan</a:t>
            </a:r>
            <a:r>
              <a:rPr lang="en-US" dirty="0" smtClean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 smtClean="0"/>
              <a:t>merevisi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menyempurnakan</a:t>
            </a:r>
            <a:r>
              <a:rPr lang="en-US" dirty="0" smtClean="0"/>
              <a:t> UUD </a:t>
            </a:r>
            <a:r>
              <a:rPr lang="en-US" dirty="0"/>
              <a:t>1945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memperhatikan</a:t>
            </a:r>
            <a:r>
              <a:rPr lang="en-US" dirty="0" smtClean="0"/>
              <a:t> </a:t>
            </a:r>
            <a:r>
              <a:rPr lang="en-US" dirty="0" err="1" smtClean="0"/>
              <a:t>nilai-nilai</a:t>
            </a:r>
            <a:r>
              <a:rPr lang="en-US" dirty="0" smtClean="0"/>
              <a:t> </a:t>
            </a:r>
            <a:r>
              <a:rPr lang="en-US" dirty="0" err="1"/>
              <a:t>budaya</a:t>
            </a:r>
            <a:r>
              <a:rPr lang="en-US" dirty="0"/>
              <a:t> </a:t>
            </a:r>
            <a:r>
              <a:rPr lang="en-US" dirty="0" err="1"/>
              <a:t>bangsa</a:t>
            </a:r>
            <a:r>
              <a:rPr lang="en-US" dirty="0"/>
              <a:t> Indonesia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perkembangannya</a:t>
            </a:r>
            <a:r>
              <a:rPr lang="en-US" dirty="0" smtClean="0"/>
              <a:t> </a:t>
            </a:r>
            <a:r>
              <a:rPr lang="en-US" dirty="0" err="1" smtClean="0"/>
              <a:t>dewasa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endParaRPr lang="en-US" dirty="0" smtClean="0"/>
          </a:p>
          <a:p>
            <a:r>
              <a:rPr lang="en-US" dirty="0" smtClean="0"/>
              <a:t>Politik </a:t>
            </a:r>
            <a:r>
              <a:rPr lang="en-US" dirty="0" err="1"/>
              <a:t>hukum</a:t>
            </a:r>
            <a:r>
              <a:rPr lang="en-US" dirty="0"/>
              <a:t> </a:t>
            </a:r>
            <a:r>
              <a:rPr lang="en-US" dirty="0" err="1"/>
              <a:t>sangat</a:t>
            </a:r>
            <a:r>
              <a:rPr lang="en-US" dirty="0"/>
              <a:t> </a:t>
            </a:r>
            <a:r>
              <a:rPr lang="en-US" dirty="0" err="1"/>
              <a:t>berperan</a:t>
            </a:r>
            <a:r>
              <a:rPr lang="en-US" dirty="0"/>
              <a:t> </a:t>
            </a:r>
            <a:r>
              <a:rPr lang="en-US" dirty="0" err="1"/>
              <a:t>bagi</a:t>
            </a:r>
            <a:r>
              <a:rPr lang="en-US" dirty="0"/>
              <a:t> </a:t>
            </a:r>
            <a:r>
              <a:rPr lang="en-US" dirty="0" err="1"/>
              <a:t>penguasa</a:t>
            </a:r>
            <a:r>
              <a:rPr lang="en-US" dirty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/>
              <a:t>membangun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</a:t>
            </a:r>
            <a:r>
              <a:rPr lang="en-US" dirty="0" err="1"/>
              <a:t>nasional</a:t>
            </a:r>
            <a:r>
              <a:rPr lang="en-US" dirty="0"/>
              <a:t> di </a:t>
            </a:r>
            <a:r>
              <a:rPr lang="en-US" dirty="0" smtClean="0"/>
              <a:t>Indonesia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21894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2765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62595"/>
            <a:ext cx="10515600" cy="5040494"/>
          </a:xfrm>
        </p:spPr>
        <p:txBody>
          <a:bodyPr>
            <a:normAutofit fontScale="92500" lnSpcReduction="10000"/>
          </a:bodyPr>
          <a:lstStyle/>
          <a:p>
            <a:r>
              <a:rPr lang="en-US" dirty="0" err="1" smtClean="0"/>
              <a:t>Persoalan</a:t>
            </a:r>
            <a:r>
              <a:rPr lang="en-US" dirty="0" smtClean="0"/>
              <a:t> </a:t>
            </a:r>
            <a:r>
              <a:rPr lang="en-US" dirty="0" err="1" smtClean="0"/>
              <a:t>apa</a:t>
            </a:r>
            <a:r>
              <a:rPr lang="en-US" dirty="0" smtClean="0"/>
              <a:t> </a:t>
            </a:r>
            <a:r>
              <a:rPr lang="en-US" dirty="0" err="1" smtClean="0"/>
              <a:t>lagi</a:t>
            </a:r>
            <a:r>
              <a:rPr lang="en-US" dirty="0" smtClean="0"/>
              <a:t>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didiskusikan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lanjut</a:t>
            </a:r>
            <a:r>
              <a:rPr lang="en-US" dirty="0" smtClean="0"/>
              <a:t>?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OJK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menunggu</a:t>
            </a:r>
            <a:r>
              <a:rPr lang="en-US" dirty="0" smtClean="0"/>
              <a:t> </a:t>
            </a:r>
            <a:r>
              <a:rPr lang="en-US" dirty="0" err="1" smtClean="0"/>
              <a:t>waktu</a:t>
            </a:r>
            <a:r>
              <a:rPr lang="en-US" dirty="0" smtClean="0"/>
              <a:t> lama </a:t>
            </a:r>
            <a:r>
              <a:rPr lang="en-US" dirty="0" err="1" smtClean="0"/>
              <a:t>memproses</a:t>
            </a:r>
            <a:r>
              <a:rPr lang="en-US" dirty="0" smtClean="0"/>
              <a:t> fatwa-fatwa yang </a:t>
            </a:r>
            <a:r>
              <a:rPr lang="en-US" dirty="0" err="1" smtClean="0"/>
              <a:t>sudah</a:t>
            </a:r>
            <a:r>
              <a:rPr lang="en-US" dirty="0" smtClean="0"/>
              <a:t> </a:t>
            </a:r>
            <a:r>
              <a:rPr lang="en-US" dirty="0" err="1" smtClean="0"/>
              <a:t>dihasilkan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DSN </a:t>
            </a:r>
            <a:r>
              <a:rPr lang="en-US" dirty="0" err="1" smtClean="0"/>
              <a:t>menjadi</a:t>
            </a:r>
            <a:r>
              <a:rPr lang="en-US" dirty="0" smtClean="0"/>
              <a:t> POJK, </a:t>
            </a:r>
            <a:r>
              <a:rPr lang="en-US" dirty="0" err="1" smtClean="0"/>
              <a:t>sehingga</a:t>
            </a:r>
            <a:r>
              <a:rPr lang="en-US" dirty="0" smtClean="0"/>
              <a:t> </a:t>
            </a:r>
            <a:r>
              <a:rPr lang="en-US" dirty="0" err="1" smtClean="0"/>
              <a:t>segera</a:t>
            </a:r>
            <a:r>
              <a:rPr lang="en-US" dirty="0" smtClean="0"/>
              <a:t> pula LKS </a:t>
            </a:r>
            <a:r>
              <a:rPr lang="en-US" dirty="0" err="1" smtClean="0"/>
              <a:t>memproses</a:t>
            </a:r>
            <a:r>
              <a:rPr lang="en-US" dirty="0" err="1"/>
              <a:t>n</a:t>
            </a:r>
            <a:r>
              <a:rPr lang="en-US" dirty="0" err="1" smtClean="0"/>
              <a:t>ya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pedoman</a:t>
            </a:r>
            <a:r>
              <a:rPr lang="en-US" dirty="0" smtClean="0"/>
              <a:t> </a:t>
            </a:r>
            <a:r>
              <a:rPr lang="en-US" dirty="0" err="1" smtClean="0"/>
              <a:t>operasional</a:t>
            </a:r>
            <a:r>
              <a:rPr lang="en-US" dirty="0" smtClean="0"/>
              <a:t> di </a:t>
            </a:r>
            <a:r>
              <a:rPr lang="en-US" dirty="0" err="1" smtClean="0"/>
              <a:t>bawah</a:t>
            </a:r>
            <a:r>
              <a:rPr lang="en-US" dirty="0" smtClean="0"/>
              <a:t>. </a:t>
            </a:r>
            <a:r>
              <a:rPr lang="en-US" dirty="0" err="1" smtClean="0"/>
              <a:t>Dewasa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akad</a:t>
            </a:r>
            <a:r>
              <a:rPr lang="en-US" dirty="0" smtClean="0"/>
              <a:t> yang paling </a:t>
            </a:r>
            <a:r>
              <a:rPr lang="en-US" dirty="0" err="1" smtClean="0"/>
              <a:t>banyak</a:t>
            </a:r>
            <a:r>
              <a:rPr lang="en-US" dirty="0" smtClean="0"/>
              <a:t> </a:t>
            </a:r>
            <a:r>
              <a:rPr lang="en-US" dirty="0" err="1" smtClean="0"/>
              <a:t>ditemukan</a:t>
            </a:r>
            <a:r>
              <a:rPr lang="en-US" dirty="0" smtClean="0"/>
              <a:t> </a:t>
            </a:r>
            <a:r>
              <a:rPr lang="en-US" dirty="0" err="1" smtClean="0"/>
              <a:t>hanya</a:t>
            </a:r>
            <a:r>
              <a:rPr lang="en-US" dirty="0" smtClean="0"/>
              <a:t> </a:t>
            </a:r>
            <a:r>
              <a:rPr lang="en-US" dirty="0" err="1" smtClean="0"/>
              <a:t>murabahah</a:t>
            </a:r>
            <a:r>
              <a:rPr lang="en-US" dirty="0" smtClean="0"/>
              <a:t> </a:t>
            </a:r>
            <a:r>
              <a:rPr lang="en-US" dirty="0" err="1" smtClean="0"/>
              <a:t>saja</a:t>
            </a:r>
            <a:r>
              <a:rPr lang="en-US" dirty="0" smtClean="0"/>
              <a:t>, </a:t>
            </a:r>
            <a:r>
              <a:rPr lang="en-US" dirty="0" err="1" smtClean="0"/>
              <a:t>sedikit</a:t>
            </a:r>
            <a:r>
              <a:rPr lang="en-US" dirty="0" smtClean="0"/>
              <a:t> </a:t>
            </a:r>
            <a:r>
              <a:rPr lang="en-US" dirty="0" err="1" smtClean="0"/>
              <a:t>ttg</a:t>
            </a:r>
            <a:r>
              <a:rPr lang="en-US" dirty="0" smtClean="0"/>
              <a:t> </a:t>
            </a:r>
            <a:r>
              <a:rPr lang="en-US" dirty="0" err="1" smtClean="0"/>
              <a:t>Musyarakah</a:t>
            </a:r>
            <a:r>
              <a:rPr lang="en-US" dirty="0" smtClean="0"/>
              <a:t>, </a:t>
            </a:r>
            <a:r>
              <a:rPr lang="en-US" dirty="0" err="1" smtClean="0"/>
              <a:t>Mudarabah</a:t>
            </a:r>
            <a:r>
              <a:rPr lang="en-US" dirty="0" smtClean="0"/>
              <a:t>, MMQ, </a:t>
            </a:r>
            <a:r>
              <a:rPr lang="en-US" dirty="0" err="1" smtClean="0"/>
              <a:t>gadai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ijarah</a:t>
            </a: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LKS </a:t>
            </a:r>
            <a:r>
              <a:rPr lang="en-US" dirty="0" err="1" smtClean="0"/>
              <a:t>masih</a:t>
            </a:r>
            <a:r>
              <a:rPr lang="en-US" dirty="0" smtClean="0"/>
              <a:t> </a:t>
            </a:r>
            <a:r>
              <a:rPr lang="en-US" dirty="0" err="1" smtClean="0"/>
              <a:t>belum</a:t>
            </a:r>
            <a:r>
              <a:rPr lang="en-US" dirty="0" smtClean="0"/>
              <a:t> </a:t>
            </a:r>
            <a:r>
              <a:rPr lang="en-US" dirty="0" err="1" smtClean="0"/>
              <a:t>sepenuhnya</a:t>
            </a:r>
            <a:r>
              <a:rPr lang="en-US" dirty="0" smtClean="0"/>
              <a:t> </a:t>
            </a:r>
            <a:r>
              <a:rPr lang="en-US" dirty="0" err="1" smtClean="0"/>
              <a:t>diterima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pelaku</a:t>
            </a:r>
            <a:r>
              <a:rPr lang="en-US" dirty="0" smtClean="0"/>
              <a:t> </a:t>
            </a:r>
            <a:r>
              <a:rPr lang="en-US" dirty="0" err="1" smtClean="0"/>
              <a:t>ekonomi</a:t>
            </a:r>
            <a:r>
              <a:rPr lang="en-US" dirty="0" smtClean="0"/>
              <a:t>, </a:t>
            </a:r>
            <a:r>
              <a:rPr lang="en-US" dirty="0" err="1" smtClean="0"/>
              <a:t>sehingga</a:t>
            </a:r>
            <a:r>
              <a:rPr lang="en-US" dirty="0" smtClean="0"/>
              <a:t> </a:t>
            </a:r>
            <a:r>
              <a:rPr lang="en-US" dirty="0" err="1" smtClean="0"/>
              <a:t>perkembangannya</a:t>
            </a:r>
            <a:r>
              <a:rPr lang="en-US" dirty="0" smtClean="0"/>
              <a:t> </a:t>
            </a:r>
            <a:r>
              <a:rPr lang="en-US" dirty="0" err="1" smtClean="0"/>
              <a:t>sampai</a:t>
            </a:r>
            <a:r>
              <a:rPr lang="en-US" dirty="0" smtClean="0"/>
              <a:t> </a:t>
            </a:r>
            <a:r>
              <a:rPr lang="en-US" dirty="0" err="1" smtClean="0"/>
              <a:t>saat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masih</a:t>
            </a:r>
            <a:r>
              <a:rPr lang="en-US" dirty="0" smtClean="0"/>
              <a:t> </a:t>
            </a:r>
            <a:r>
              <a:rPr lang="en-US" dirty="0" err="1" smtClean="0"/>
              <a:t>sekitar</a:t>
            </a:r>
            <a:r>
              <a:rPr lang="en-US" dirty="0" smtClean="0"/>
              <a:t> 5,5 </a:t>
            </a:r>
            <a:r>
              <a:rPr lang="en-US" dirty="0" err="1" smtClean="0"/>
              <a:t>sd</a:t>
            </a:r>
            <a:r>
              <a:rPr lang="en-US" dirty="0" smtClean="0"/>
              <a:t> 6%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Paguyuban</a:t>
            </a:r>
            <a:r>
              <a:rPr lang="en-US" dirty="0" smtClean="0"/>
              <a:t> anti </a:t>
            </a:r>
            <a:r>
              <a:rPr lang="en-US" dirty="0" err="1" smtClean="0"/>
              <a:t>riba</a:t>
            </a:r>
            <a:r>
              <a:rPr lang="en-US" dirty="0" smtClean="0"/>
              <a:t> </a:t>
            </a:r>
            <a:r>
              <a:rPr lang="en-US" dirty="0" err="1" smtClean="0"/>
              <a:t>bukan</a:t>
            </a:r>
            <a:r>
              <a:rPr lang="en-US" dirty="0" smtClean="0"/>
              <a:t> </a:t>
            </a:r>
            <a:r>
              <a:rPr lang="en-US" dirty="0" err="1" smtClean="0"/>
              <a:t>hanya</a:t>
            </a:r>
            <a:r>
              <a:rPr lang="en-US" dirty="0" smtClean="0"/>
              <a:t> </a:t>
            </a:r>
            <a:r>
              <a:rPr lang="en-US" dirty="0" err="1" smtClean="0"/>
              <a:t>mengatakan</a:t>
            </a:r>
            <a:r>
              <a:rPr lang="en-US" dirty="0" smtClean="0"/>
              <a:t> </a:t>
            </a: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Lembaga</a:t>
            </a:r>
            <a:r>
              <a:rPr lang="en-US" dirty="0" smtClean="0"/>
              <a:t> </a:t>
            </a:r>
            <a:r>
              <a:rPr lang="en-US" dirty="0" err="1" smtClean="0"/>
              <a:t>Keuangan</a:t>
            </a:r>
            <a:r>
              <a:rPr lang="en-US" dirty="0" smtClean="0"/>
              <a:t> </a:t>
            </a:r>
            <a:r>
              <a:rPr lang="en-US" dirty="0" err="1" smtClean="0"/>
              <a:t>Konvensional</a:t>
            </a:r>
            <a:r>
              <a:rPr lang="en-US" dirty="0" smtClean="0"/>
              <a:t> </a:t>
            </a:r>
            <a:r>
              <a:rPr lang="en-US" dirty="0" err="1" smtClean="0"/>
              <a:t>saja</a:t>
            </a:r>
            <a:r>
              <a:rPr lang="en-US" dirty="0" smtClean="0"/>
              <a:t> yang haram,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Lembaga</a:t>
            </a:r>
            <a:r>
              <a:rPr lang="en-US" dirty="0" smtClean="0"/>
              <a:t> </a:t>
            </a:r>
            <a:r>
              <a:rPr lang="en-US" dirty="0" err="1" smtClean="0"/>
              <a:t>Keuangan</a:t>
            </a:r>
            <a:r>
              <a:rPr lang="en-US" dirty="0" smtClean="0"/>
              <a:t> </a:t>
            </a:r>
            <a:r>
              <a:rPr lang="en-US" dirty="0" err="1" smtClean="0"/>
              <a:t>Syariah</a:t>
            </a:r>
            <a:r>
              <a:rPr lang="en-US" dirty="0" smtClean="0"/>
              <a:t>.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berdampak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</a:t>
            </a:r>
            <a:r>
              <a:rPr lang="en-US" dirty="0" err="1" smtClean="0"/>
              <a:t>perkembangan</a:t>
            </a:r>
            <a:r>
              <a:rPr lang="en-US" dirty="0" smtClean="0"/>
              <a:t> LKS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persepsi</a:t>
            </a:r>
            <a:r>
              <a:rPr lang="en-US" dirty="0" smtClean="0"/>
              <a:t> </a:t>
            </a:r>
            <a:r>
              <a:rPr lang="en-US" dirty="0" err="1" smtClean="0"/>
              <a:t>pelaku</a:t>
            </a:r>
            <a:r>
              <a:rPr lang="en-US" dirty="0" smtClean="0"/>
              <a:t> </a:t>
            </a:r>
            <a:r>
              <a:rPr lang="en-US" dirty="0" err="1" smtClean="0"/>
              <a:t>bisnis</a:t>
            </a: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Mendesak</a:t>
            </a:r>
            <a:r>
              <a:rPr lang="en-US" dirty="0" smtClean="0"/>
              <a:t> </a:t>
            </a:r>
            <a:r>
              <a:rPr lang="en-US" dirty="0" err="1" smtClean="0"/>
              <a:t>dibentuknya</a:t>
            </a:r>
            <a:r>
              <a:rPr lang="en-US" dirty="0" smtClean="0"/>
              <a:t> Bank </a:t>
            </a:r>
            <a:r>
              <a:rPr lang="en-US" dirty="0" err="1" smtClean="0"/>
              <a:t>Sentral</a:t>
            </a:r>
            <a:r>
              <a:rPr lang="en-US" dirty="0" smtClean="0"/>
              <a:t> </a:t>
            </a:r>
            <a:r>
              <a:rPr lang="en-US" dirty="0" err="1" smtClean="0"/>
              <a:t>Syariah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mengatasi</a:t>
            </a:r>
            <a:r>
              <a:rPr lang="en-US" dirty="0" smtClean="0"/>
              <a:t> </a:t>
            </a:r>
            <a:r>
              <a:rPr lang="en-US" dirty="0" err="1" smtClean="0"/>
              <a:t>persoalan-persoalan</a:t>
            </a:r>
            <a:r>
              <a:rPr lang="en-US" dirty="0" smtClean="0"/>
              <a:t> </a:t>
            </a:r>
            <a:r>
              <a:rPr lang="en-US" dirty="0" err="1" smtClean="0"/>
              <a:t>krusial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internal LKS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lembaga</a:t>
            </a:r>
            <a:r>
              <a:rPr lang="en-US" dirty="0" smtClean="0"/>
              <a:t> </a:t>
            </a:r>
            <a:r>
              <a:rPr lang="en-US" dirty="0" err="1" smtClean="0"/>
              <a:t>keuangan</a:t>
            </a:r>
            <a:r>
              <a:rPr lang="en-US" dirty="0" smtClean="0"/>
              <a:t> global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90702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perkembangan</a:t>
            </a:r>
            <a:r>
              <a:rPr lang="en-US" dirty="0" smtClean="0"/>
              <a:t> </a:t>
            </a:r>
            <a:r>
              <a:rPr lang="en-US" dirty="0" err="1" smtClean="0"/>
              <a:t>terakhir</a:t>
            </a:r>
            <a:r>
              <a:rPr lang="en-US" dirty="0" smtClean="0"/>
              <a:t>, </a:t>
            </a:r>
            <a:r>
              <a:rPr lang="en-US" dirty="0" err="1" smtClean="0"/>
              <a:t>seiring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berkembangnya</a:t>
            </a:r>
            <a:r>
              <a:rPr lang="en-US" dirty="0" smtClean="0"/>
              <a:t> fatwa DSN, </a:t>
            </a:r>
            <a:r>
              <a:rPr lang="en-US" dirty="0" smtClean="0"/>
              <a:t>KHES </a:t>
            </a:r>
            <a:r>
              <a:rPr lang="en-US" dirty="0" smtClean="0"/>
              <a:t>yang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sekarang</a:t>
            </a:r>
            <a:r>
              <a:rPr lang="en-US" dirty="0" smtClean="0"/>
              <a:t> </a:t>
            </a:r>
            <a:r>
              <a:rPr lang="en-US" dirty="0" err="1" smtClean="0"/>
              <a:t>baru</a:t>
            </a:r>
            <a:r>
              <a:rPr lang="en-US" dirty="0" smtClean="0"/>
              <a:t> </a:t>
            </a:r>
            <a:r>
              <a:rPr lang="en-US" dirty="0" err="1" smtClean="0"/>
              <a:t>mengakomodir</a:t>
            </a:r>
            <a:r>
              <a:rPr lang="en-US" dirty="0" smtClean="0"/>
              <a:t> 14 Fatwa DSN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menyesuaiakan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akad-akad</a:t>
            </a:r>
            <a:r>
              <a:rPr lang="en-US" dirty="0" smtClean="0"/>
              <a:t> yang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KHES</a:t>
            </a:r>
          </a:p>
          <a:p>
            <a:r>
              <a:rPr lang="en-US" dirty="0" err="1" smtClean="0"/>
              <a:t>Sekarang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sudah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130 fatwa yang </a:t>
            </a:r>
            <a:r>
              <a:rPr lang="en-US" dirty="0" err="1" smtClean="0"/>
              <a:t>dihasilkan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DSN yang </a:t>
            </a:r>
            <a:r>
              <a:rPr lang="en-US" dirty="0" err="1" smtClean="0"/>
              <a:t>perlu</a:t>
            </a:r>
            <a:r>
              <a:rPr lang="en-US" dirty="0" smtClean="0"/>
              <a:t> </a:t>
            </a:r>
            <a:r>
              <a:rPr lang="en-US" dirty="0" err="1" smtClean="0"/>
              <a:t>direspon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djadikan</a:t>
            </a:r>
            <a:r>
              <a:rPr lang="en-US" dirty="0" smtClean="0"/>
              <a:t> </a:t>
            </a:r>
            <a:r>
              <a:rPr lang="en-US" dirty="0" err="1" smtClean="0"/>
              <a:t>landasan</a:t>
            </a:r>
            <a:r>
              <a:rPr lang="en-US" dirty="0" smtClean="0"/>
              <a:t> </a:t>
            </a:r>
            <a:r>
              <a:rPr lang="en-US" dirty="0" err="1" smtClean="0"/>
              <a:t>perubahan</a:t>
            </a:r>
            <a:r>
              <a:rPr lang="en-US" dirty="0" smtClean="0"/>
              <a:t> </a:t>
            </a:r>
            <a:r>
              <a:rPr lang="en-US" dirty="0" err="1" smtClean="0"/>
              <a:t>materi</a:t>
            </a:r>
            <a:r>
              <a:rPr lang="en-US" dirty="0" smtClean="0"/>
              <a:t> KHES</a:t>
            </a:r>
          </a:p>
          <a:p>
            <a:r>
              <a:rPr lang="en-US" dirty="0" err="1" smtClean="0"/>
              <a:t>Idealnya</a:t>
            </a:r>
            <a:r>
              <a:rPr lang="en-US" dirty="0" smtClean="0"/>
              <a:t> </a:t>
            </a:r>
            <a:r>
              <a:rPr lang="en-US" dirty="0" err="1" smtClean="0"/>
              <a:t>kedua</a:t>
            </a:r>
            <a:r>
              <a:rPr lang="en-US" dirty="0" smtClean="0"/>
              <a:t> </a:t>
            </a:r>
            <a:r>
              <a:rPr lang="en-US" dirty="0" err="1" smtClean="0"/>
              <a:t>kompilasi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diambil</a:t>
            </a:r>
            <a:r>
              <a:rPr lang="en-US" dirty="0" smtClean="0"/>
              <a:t> </a:t>
            </a:r>
            <a:r>
              <a:rPr lang="en-US" dirty="0" err="1" smtClean="0"/>
              <a:t>alih</a:t>
            </a:r>
            <a:r>
              <a:rPr lang="en-US" dirty="0" smtClean="0"/>
              <a:t> MA.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semua</a:t>
            </a:r>
            <a:r>
              <a:rPr lang="en-US" dirty="0" smtClean="0"/>
              <a:t> </a:t>
            </a:r>
            <a:r>
              <a:rPr lang="en-US" dirty="0" err="1" smtClean="0"/>
              <a:t>pengadilan</a:t>
            </a:r>
            <a:r>
              <a:rPr lang="en-US" dirty="0" smtClean="0"/>
              <a:t> </a:t>
            </a:r>
            <a:r>
              <a:rPr lang="en-US" dirty="0" err="1" smtClean="0"/>
              <a:t>berada</a:t>
            </a:r>
            <a:r>
              <a:rPr lang="en-US" dirty="0" smtClean="0"/>
              <a:t> di </a:t>
            </a:r>
            <a:r>
              <a:rPr lang="en-US" dirty="0" err="1" smtClean="0"/>
              <a:t>bawah</a:t>
            </a:r>
            <a:r>
              <a:rPr lang="en-US" dirty="0" smtClean="0"/>
              <a:t> MA, </a:t>
            </a:r>
            <a:r>
              <a:rPr lang="en-US" dirty="0" err="1" smtClean="0"/>
              <a:t>maka</a:t>
            </a:r>
            <a:r>
              <a:rPr lang="en-US" dirty="0" smtClean="0"/>
              <a:t> </a:t>
            </a:r>
            <a:r>
              <a:rPr lang="en-US" dirty="0" err="1" smtClean="0"/>
              <a:t>kedua</a:t>
            </a:r>
            <a:r>
              <a:rPr lang="en-US" dirty="0" smtClean="0"/>
              <a:t> </a:t>
            </a:r>
            <a:r>
              <a:rPr lang="en-US" dirty="0" err="1" smtClean="0"/>
              <a:t>produk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Islam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berada</a:t>
            </a:r>
            <a:r>
              <a:rPr lang="en-US" dirty="0" smtClean="0"/>
              <a:t> di </a:t>
            </a:r>
            <a:r>
              <a:rPr lang="en-US" dirty="0" err="1" smtClean="0"/>
              <a:t>bawah</a:t>
            </a:r>
            <a:r>
              <a:rPr lang="en-US" dirty="0" smtClean="0"/>
              <a:t> </a:t>
            </a:r>
            <a:r>
              <a:rPr lang="en-US" dirty="0" err="1" smtClean="0"/>
              <a:t>lembaga</a:t>
            </a:r>
            <a:r>
              <a:rPr lang="en-US" dirty="0" smtClean="0"/>
              <a:t> yang </a:t>
            </a:r>
            <a:r>
              <a:rPr lang="en-US" dirty="0" err="1" smtClean="0"/>
              <a:t>sama</a:t>
            </a:r>
            <a:r>
              <a:rPr lang="en-US" dirty="0" smtClean="0"/>
              <a:t>  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62184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err="1" smtClean="0"/>
              <a:t>Dewan</a:t>
            </a:r>
            <a:r>
              <a:rPr lang="en-US" dirty="0" smtClean="0"/>
              <a:t> </a:t>
            </a:r>
            <a:r>
              <a:rPr lang="en-US" dirty="0" err="1"/>
              <a:t>Syariah</a:t>
            </a:r>
            <a:r>
              <a:rPr lang="en-US" dirty="0"/>
              <a:t> </a:t>
            </a:r>
            <a:r>
              <a:rPr lang="en-US" dirty="0" smtClean="0"/>
              <a:t>Nasional (DSN)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lembaga</a:t>
            </a:r>
            <a:r>
              <a:rPr lang="en-US" dirty="0" smtClean="0"/>
              <a:t> </a:t>
            </a:r>
            <a:r>
              <a:rPr lang="en-US" dirty="0"/>
              <a:t>yang </a:t>
            </a:r>
            <a:r>
              <a:rPr lang="en-US" dirty="0" err="1"/>
              <a:t>dibentuk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 </a:t>
            </a:r>
            <a:r>
              <a:rPr lang="en-US" dirty="0" smtClean="0"/>
              <a:t>MUI </a:t>
            </a:r>
            <a:r>
              <a:rPr lang="en-US" dirty="0" err="1"/>
              <a:t>tahun</a:t>
            </a:r>
            <a:r>
              <a:rPr lang="en-US" dirty="0"/>
              <a:t> 1998 yang </a:t>
            </a:r>
            <a:r>
              <a:rPr lang="en-US" dirty="0" err="1" smtClean="0"/>
              <a:t>dikukuhkan</a:t>
            </a:r>
            <a:r>
              <a:rPr lang="en-US" dirty="0" smtClean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smtClean="0"/>
              <a:t>SK </a:t>
            </a:r>
            <a:r>
              <a:rPr lang="en-US" dirty="0" err="1"/>
              <a:t>Dewan</a:t>
            </a:r>
            <a:r>
              <a:rPr lang="en-US" dirty="0"/>
              <a:t> </a:t>
            </a:r>
            <a:r>
              <a:rPr lang="en-US" dirty="0" err="1"/>
              <a:t>Pimpinan</a:t>
            </a:r>
            <a:r>
              <a:rPr lang="en-US" dirty="0"/>
              <a:t> </a:t>
            </a:r>
            <a:r>
              <a:rPr lang="en-US" dirty="0" smtClean="0"/>
              <a:t>MUI </a:t>
            </a:r>
            <a:r>
              <a:rPr lang="en-US" dirty="0" err="1" smtClean="0"/>
              <a:t>Nomor</a:t>
            </a:r>
            <a:r>
              <a:rPr lang="en-US" dirty="0" smtClean="0"/>
              <a:t> </a:t>
            </a:r>
            <a:r>
              <a:rPr lang="en-US" dirty="0"/>
              <a:t>Kep.754/II/1999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/>
              <a:t>mendorong</a:t>
            </a:r>
            <a:r>
              <a:rPr lang="en-US" dirty="0"/>
              <a:t> </a:t>
            </a:r>
            <a:r>
              <a:rPr lang="en-US" dirty="0" err="1"/>
              <a:t>penerapan</a:t>
            </a:r>
            <a:r>
              <a:rPr lang="en-US" dirty="0"/>
              <a:t> </a:t>
            </a:r>
            <a:r>
              <a:rPr lang="en-US" dirty="0" err="1"/>
              <a:t>ajaran</a:t>
            </a:r>
            <a:r>
              <a:rPr lang="en-US" dirty="0"/>
              <a:t> Islam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kehidupan</a:t>
            </a:r>
            <a:r>
              <a:rPr lang="en-US" dirty="0"/>
              <a:t> </a:t>
            </a:r>
            <a:r>
              <a:rPr lang="en-US" dirty="0" err="1" smtClean="0"/>
              <a:t>ekonomi</a:t>
            </a:r>
            <a:r>
              <a:rPr lang="en-US" dirty="0" smtClean="0"/>
              <a:t> </a:t>
            </a:r>
            <a:r>
              <a:rPr lang="en-US" dirty="0" err="1" smtClean="0"/>
              <a:t>sesuai</a:t>
            </a:r>
            <a:r>
              <a:rPr lang="en-US" dirty="0" smtClean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 smtClean="0"/>
              <a:t>syariat</a:t>
            </a:r>
            <a:endParaRPr lang="en-US" dirty="0" smtClean="0"/>
          </a:p>
          <a:p>
            <a:r>
              <a:rPr lang="en-US" dirty="0" err="1" smtClean="0"/>
              <a:t>Tugas</a:t>
            </a:r>
            <a:r>
              <a:rPr lang="en-US" dirty="0" smtClean="0"/>
              <a:t> DSN: </a:t>
            </a: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Mengeluarkan</a:t>
            </a:r>
            <a:r>
              <a:rPr lang="en-US" dirty="0" smtClean="0"/>
              <a:t> </a:t>
            </a:r>
            <a:r>
              <a:rPr lang="en-US" dirty="0"/>
              <a:t>fatwa </a:t>
            </a:r>
            <a:r>
              <a:rPr lang="en-US" dirty="0" err="1"/>
              <a:t>tentang</a:t>
            </a:r>
            <a:r>
              <a:rPr lang="en-US" dirty="0"/>
              <a:t> </a:t>
            </a:r>
            <a:r>
              <a:rPr lang="en-US" dirty="0" err="1"/>
              <a:t>ekonomi</a:t>
            </a:r>
            <a:r>
              <a:rPr lang="en-US" dirty="0"/>
              <a:t> </a:t>
            </a:r>
            <a:r>
              <a:rPr lang="en-US" dirty="0" err="1"/>
              <a:t>syariah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dijadikan</a:t>
            </a:r>
            <a:r>
              <a:rPr lang="en-US" dirty="0"/>
              <a:t> </a:t>
            </a:r>
            <a:r>
              <a:rPr lang="en-US" dirty="0" err="1"/>
              <a:t>pedoman</a:t>
            </a:r>
            <a:r>
              <a:rPr lang="en-US" dirty="0"/>
              <a:t> </a:t>
            </a:r>
            <a:r>
              <a:rPr lang="en-US" dirty="0" err="1"/>
              <a:t>bagi</a:t>
            </a:r>
            <a:r>
              <a:rPr lang="en-US" dirty="0"/>
              <a:t> </a:t>
            </a:r>
            <a:r>
              <a:rPr lang="en-US" dirty="0" err="1"/>
              <a:t>praktisi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smtClean="0"/>
              <a:t>regulator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Menerbitkan</a:t>
            </a:r>
            <a:r>
              <a:rPr lang="en-US" dirty="0" smtClean="0"/>
              <a:t> </a:t>
            </a:r>
            <a:r>
              <a:rPr lang="en-US" dirty="0" err="1"/>
              <a:t>rekomendasi</a:t>
            </a:r>
            <a:r>
              <a:rPr lang="en-US" dirty="0"/>
              <a:t>, </a:t>
            </a:r>
            <a:r>
              <a:rPr lang="en-US" dirty="0" err="1"/>
              <a:t>sertifikasi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syariah</a:t>
            </a:r>
            <a:r>
              <a:rPr lang="en-US" dirty="0"/>
              <a:t> approval </a:t>
            </a:r>
            <a:r>
              <a:rPr lang="en-US" dirty="0" err="1"/>
              <a:t>bagi</a:t>
            </a:r>
            <a:r>
              <a:rPr lang="en-US" dirty="0"/>
              <a:t> </a:t>
            </a:r>
            <a:r>
              <a:rPr lang="en-US" dirty="0" err="1"/>
              <a:t>lembaga</a:t>
            </a:r>
            <a:r>
              <a:rPr lang="en-US" dirty="0"/>
              <a:t> </a:t>
            </a:r>
            <a:r>
              <a:rPr lang="en-US" dirty="0" err="1"/>
              <a:t>keuangan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bisnis</a:t>
            </a:r>
            <a:r>
              <a:rPr lang="en-US" dirty="0"/>
              <a:t> </a:t>
            </a:r>
            <a:r>
              <a:rPr lang="en-US" dirty="0" err="1" smtClean="0"/>
              <a:t>syariah</a:t>
            </a: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Melakukan</a:t>
            </a:r>
            <a:r>
              <a:rPr lang="en-US" dirty="0" smtClean="0"/>
              <a:t> </a:t>
            </a:r>
            <a:r>
              <a:rPr lang="en-US" dirty="0" err="1"/>
              <a:t>pengawasan</a:t>
            </a:r>
            <a:r>
              <a:rPr lang="en-US" dirty="0"/>
              <a:t> </a:t>
            </a:r>
            <a:r>
              <a:rPr lang="en-US" dirty="0" err="1"/>
              <a:t>aspek</a:t>
            </a:r>
            <a:r>
              <a:rPr lang="en-US" dirty="0"/>
              <a:t> </a:t>
            </a:r>
            <a:r>
              <a:rPr lang="en-US" dirty="0" err="1"/>
              <a:t>syariah</a:t>
            </a:r>
            <a:r>
              <a:rPr lang="en-US" dirty="0"/>
              <a:t> </a:t>
            </a:r>
            <a:r>
              <a:rPr lang="en-US" dirty="0" err="1"/>
              <a:t>atas</a:t>
            </a:r>
            <a:r>
              <a:rPr lang="en-US" dirty="0"/>
              <a:t> </a:t>
            </a:r>
            <a:r>
              <a:rPr lang="en-US" dirty="0" err="1"/>
              <a:t>produk</a:t>
            </a:r>
            <a:r>
              <a:rPr lang="en-US" dirty="0"/>
              <a:t>/</a:t>
            </a:r>
            <a:r>
              <a:rPr lang="en-US" dirty="0" err="1"/>
              <a:t>jasa</a:t>
            </a:r>
            <a:r>
              <a:rPr lang="en-US" dirty="0"/>
              <a:t> di </a:t>
            </a:r>
            <a:r>
              <a:rPr lang="en-US" dirty="0" err="1"/>
              <a:t>lembaga</a:t>
            </a:r>
            <a:r>
              <a:rPr lang="en-US" dirty="0"/>
              <a:t> </a:t>
            </a:r>
            <a:r>
              <a:rPr lang="en-US" dirty="0" err="1"/>
              <a:t>keuangan</a:t>
            </a:r>
            <a:r>
              <a:rPr lang="en-US" dirty="0"/>
              <a:t>/</a:t>
            </a:r>
            <a:r>
              <a:rPr lang="en-US" dirty="0" err="1"/>
              <a:t>bisnis</a:t>
            </a:r>
            <a:r>
              <a:rPr lang="en-US" dirty="0"/>
              <a:t> </a:t>
            </a:r>
            <a:r>
              <a:rPr lang="en-US" dirty="0" err="1"/>
              <a:t>syariah</a:t>
            </a:r>
            <a:r>
              <a:rPr lang="en-US" dirty="0"/>
              <a:t> </a:t>
            </a:r>
            <a:r>
              <a:rPr lang="en-US" dirty="0" err="1"/>
              <a:t>melalui</a:t>
            </a:r>
            <a:r>
              <a:rPr lang="en-US" dirty="0"/>
              <a:t> </a:t>
            </a:r>
            <a:r>
              <a:rPr lang="en-US" dirty="0" err="1"/>
              <a:t>Dewan</a:t>
            </a:r>
            <a:r>
              <a:rPr lang="en-US" dirty="0"/>
              <a:t> </a:t>
            </a:r>
            <a:r>
              <a:rPr lang="en-US" dirty="0" err="1"/>
              <a:t>Pengawas</a:t>
            </a:r>
            <a:r>
              <a:rPr lang="en-US" dirty="0"/>
              <a:t> </a:t>
            </a:r>
            <a:r>
              <a:rPr lang="en-US" dirty="0" err="1" smtClean="0"/>
              <a:t>Syariah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8795097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Dari </a:t>
            </a:r>
            <a:r>
              <a:rPr lang="en-US" dirty="0" err="1"/>
              <a:t>sisi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, fatwa DSN 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</a:t>
            </a:r>
            <a:r>
              <a:rPr lang="en-US" dirty="0" err="1"/>
              <a:t>positif</a:t>
            </a:r>
            <a:r>
              <a:rPr lang="en-US" dirty="0"/>
              <a:t> yang </a:t>
            </a:r>
            <a:r>
              <a:rPr lang="en-US" dirty="0" err="1" smtClean="0"/>
              <a:t>mengikat</a:t>
            </a:r>
            <a:r>
              <a:rPr lang="en-US" dirty="0" smtClean="0"/>
              <a:t> </a:t>
            </a:r>
            <a:r>
              <a:rPr lang="en-US" dirty="0" err="1" smtClean="0"/>
              <a:t>pelaku</a:t>
            </a:r>
            <a:r>
              <a:rPr lang="en-US" dirty="0" smtClean="0"/>
              <a:t> </a:t>
            </a:r>
            <a:r>
              <a:rPr lang="en-US" dirty="0" err="1" smtClean="0"/>
              <a:t>ekonomi</a:t>
            </a:r>
            <a:r>
              <a:rPr lang="en-US" dirty="0" smtClean="0"/>
              <a:t> </a:t>
            </a:r>
            <a:r>
              <a:rPr lang="en-US" dirty="0" err="1" smtClean="0"/>
              <a:t>syariah</a:t>
            </a:r>
            <a:endParaRPr lang="en-US" dirty="0" smtClean="0"/>
          </a:p>
          <a:p>
            <a:r>
              <a:rPr lang="en-US" dirty="0" err="1" smtClean="0"/>
              <a:t>Keberadaan</a:t>
            </a:r>
            <a:r>
              <a:rPr lang="en-US" dirty="0" smtClean="0"/>
              <a:t> </a:t>
            </a:r>
            <a:r>
              <a:rPr lang="en-US" dirty="0"/>
              <a:t>fatwa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dilegitimasi</a:t>
            </a:r>
            <a:r>
              <a:rPr lang="en-US" dirty="0" smtClean="0"/>
              <a:t> </a:t>
            </a:r>
            <a:r>
              <a:rPr lang="en-US" dirty="0" err="1"/>
              <a:t>lewat</a:t>
            </a:r>
            <a:r>
              <a:rPr lang="en-US" dirty="0"/>
              <a:t> </a:t>
            </a:r>
            <a:r>
              <a:rPr lang="en-US" dirty="0" err="1"/>
              <a:t>peraturan</a:t>
            </a:r>
            <a:r>
              <a:rPr lang="en-US" dirty="0"/>
              <a:t> </a:t>
            </a:r>
            <a:r>
              <a:rPr lang="en-US" dirty="0" err="1" smtClean="0"/>
              <a:t>perundang-undangan</a:t>
            </a:r>
            <a:endParaRPr lang="en-US" dirty="0" smtClean="0"/>
          </a:p>
          <a:p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posisi</a:t>
            </a:r>
            <a:r>
              <a:rPr lang="en-US" dirty="0" smtClean="0"/>
              <a:t> </a:t>
            </a:r>
            <a:r>
              <a:rPr lang="en-US" dirty="0" err="1" smtClean="0"/>
              <a:t>inilah</a:t>
            </a:r>
            <a:r>
              <a:rPr lang="en-US" dirty="0" smtClean="0"/>
              <a:t> </a:t>
            </a:r>
            <a:r>
              <a:rPr lang="en-US" dirty="0" err="1" smtClean="0"/>
              <a:t>upaya</a:t>
            </a:r>
            <a:r>
              <a:rPr lang="en-US" dirty="0" smtClean="0"/>
              <a:t> </a:t>
            </a:r>
            <a:r>
              <a:rPr lang="en-US" dirty="0" err="1" smtClean="0"/>
              <a:t>mempositifkan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Islam </a:t>
            </a:r>
            <a:r>
              <a:rPr lang="en-US" dirty="0" err="1" smtClean="0"/>
              <a:t>bidang</a:t>
            </a:r>
            <a:r>
              <a:rPr lang="en-US" dirty="0" smtClean="0"/>
              <a:t> </a:t>
            </a:r>
            <a:r>
              <a:rPr lang="en-US" dirty="0" err="1" smtClean="0"/>
              <a:t>ekonomi</a:t>
            </a:r>
            <a:r>
              <a:rPr lang="en-US" dirty="0" smtClean="0"/>
              <a:t>  </a:t>
            </a:r>
            <a:r>
              <a:rPr lang="en-US" dirty="0" err="1" smtClean="0"/>
              <a:t>melalui</a:t>
            </a:r>
            <a:r>
              <a:rPr lang="en-US" dirty="0" smtClean="0"/>
              <a:t> </a:t>
            </a:r>
            <a:r>
              <a:rPr lang="en-US" dirty="0" err="1" smtClean="0"/>
              <a:t>lembaga</a:t>
            </a:r>
            <a:r>
              <a:rPr lang="en-US" dirty="0" smtClean="0"/>
              <a:t> </a:t>
            </a:r>
            <a:r>
              <a:rPr lang="en-US" dirty="0" err="1" smtClean="0"/>
              <a:t>pemerintah</a:t>
            </a:r>
            <a:r>
              <a:rPr lang="en-US" dirty="0" smtClean="0"/>
              <a:t>. </a:t>
            </a:r>
            <a:r>
              <a:rPr lang="en-US" dirty="0" err="1" smtClean="0"/>
              <a:t>Dulu</a:t>
            </a:r>
            <a:r>
              <a:rPr lang="en-US" dirty="0" smtClean="0"/>
              <a:t> </a:t>
            </a:r>
            <a:r>
              <a:rPr lang="en-US" dirty="0" err="1" smtClean="0"/>
              <a:t>melalui</a:t>
            </a:r>
            <a:r>
              <a:rPr lang="en-US" dirty="0" smtClean="0"/>
              <a:t> PBI, </a:t>
            </a:r>
            <a:r>
              <a:rPr lang="en-US" dirty="0" err="1" smtClean="0"/>
              <a:t>sekarang</a:t>
            </a:r>
            <a:r>
              <a:rPr lang="en-US" dirty="0" smtClean="0"/>
              <a:t> </a:t>
            </a:r>
            <a:r>
              <a:rPr lang="en-US" dirty="0" err="1" smtClean="0"/>
              <a:t>melalui</a:t>
            </a:r>
            <a:r>
              <a:rPr lang="en-US" dirty="0" smtClean="0"/>
              <a:t> POJK</a:t>
            </a:r>
          </a:p>
          <a:p>
            <a:r>
              <a:rPr lang="en-US" dirty="0" smtClean="0"/>
              <a:t>DSN </a:t>
            </a:r>
            <a:r>
              <a:rPr lang="en-US" dirty="0" err="1" smtClean="0"/>
              <a:t>selain</a:t>
            </a:r>
            <a:r>
              <a:rPr lang="en-US" dirty="0" smtClean="0"/>
              <a:t> </a:t>
            </a:r>
            <a:r>
              <a:rPr lang="en-US" dirty="0" err="1" smtClean="0"/>
              <a:t>dibentuk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MUI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mengeluarkan</a:t>
            </a:r>
            <a:r>
              <a:rPr lang="en-US" dirty="0" smtClean="0"/>
              <a:t> fatwa yang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rujukan</a:t>
            </a:r>
            <a:r>
              <a:rPr lang="en-US" dirty="0" smtClean="0"/>
              <a:t> </a:t>
            </a:r>
            <a:r>
              <a:rPr lang="en-US" dirty="0" err="1" smtClean="0"/>
              <a:t>operasional</a:t>
            </a:r>
            <a:r>
              <a:rPr lang="en-US" dirty="0" smtClean="0"/>
              <a:t> LKS,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bersinergi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OJK agar </a:t>
            </a:r>
            <a:r>
              <a:rPr lang="en-US" dirty="0" err="1" smtClean="0"/>
              <a:t>produk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fatwa </a:t>
            </a:r>
            <a:r>
              <a:rPr lang="en-US" dirty="0" err="1" smtClean="0"/>
              <a:t>berkekuatan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hirarki</a:t>
            </a:r>
            <a:r>
              <a:rPr lang="en-US" dirty="0" smtClean="0"/>
              <a:t> per-UU  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16942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10532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345474"/>
            <a:ext cx="10515600" cy="4818426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dirty="0" err="1"/>
              <a:t>Peran</a:t>
            </a:r>
            <a:r>
              <a:rPr lang="en-US" dirty="0"/>
              <a:t> </a:t>
            </a:r>
            <a:r>
              <a:rPr lang="en-US" dirty="0" err="1"/>
              <a:t>politik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mewujudkan</a:t>
            </a:r>
            <a:r>
              <a:rPr lang="en-US" dirty="0" smtClean="0"/>
              <a:t> </a:t>
            </a:r>
            <a:r>
              <a:rPr lang="en-US" dirty="0" err="1" smtClean="0"/>
              <a:t>pembangunan</a:t>
            </a:r>
            <a:r>
              <a:rPr lang="en-US" dirty="0" smtClean="0"/>
              <a:t> </a:t>
            </a:r>
            <a:r>
              <a:rPr lang="en-US" dirty="0" err="1"/>
              <a:t>hukum</a:t>
            </a:r>
            <a:r>
              <a:rPr lang="en-US" dirty="0"/>
              <a:t> </a:t>
            </a:r>
            <a:r>
              <a:rPr lang="en-US" dirty="0" err="1"/>
              <a:t>nasional</a:t>
            </a:r>
            <a:r>
              <a:rPr lang="en-US" dirty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/>
              <a:t>bisa</a:t>
            </a:r>
            <a:r>
              <a:rPr lang="en-US" dirty="0"/>
              <a:t> </a:t>
            </a:r>
            <a:r>
              <a:rPr lang="en-US" dirty="0" err="1"/>
              <a:t>dilepas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 smtClean="0"/>
              <a:t>perjalanan</a:t>
            </a:r>
            <a:r>
              <a:rPr lang="en-US" dirty="0" smtClean="0"/>
              <a:t> </a:t>
            </a:r>
            <a:r>
              <a:rPr lang="en-US" dirty="0" err="1" smtClean="0"/>
              <a:t>sejarah</a:t>
            </a:r>
            <a:endParaRPr lang="en-US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en-US" dirty="0" err="1" smtClean="0"/>
              <a:t>Sejarah</a:t>
            </a:r>
            <a:r>
              <a:rPr lang="en-US" dirty="0" smtClean="0"/>
              <a:t> </a:t>
            </a:r>
            <a:r>
              <a:rPr lang="en-US" dirty="0" err="1" smtClean="0"/>
              <a:t>menunjukkan</a:t>
            </a:r>
            <a:r>
              <a:rPr lang="en-US" dirty="0" smtClean="0"/>
              <a:t> </a:t>
            </a: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ketika</a:t>
            </a:r>
            <a:r>
              <a:rPr lang="en-US" dirty="0" smtClean="0"/>
              <a:t> </a:t>
            </a:r>
            <a:r>
              <a:rPr lang="en-US" dirty="0" err="1" smtClean="0"/>
              <a:t>terjadi</a:t>
            </a:r>
            <a:r>
              <a:rPr lang="en-US" dirty="0" smtClean="0"/>
              <a:t> </a:t>
            </a:r>
            <a:r>
              <a:rPr lang="en-US" dirty="0" err="1" smtClean="0"/>
              <a:t>perubahan</a:t>
            </a:r>
            <a:r>
              <a:rPr lang="en-US" dirty="0" smtClean="0"/>
              <a:t> </a:t>
            </a:r>
            <a:r>
              <a:rPr lang="en-US" dirty="0" err="1"/>
              <a:t>politik</a:t>
            </a:r>
            <a:r>
              <a:rPr lang="en-US" dirty="0"/>
              <a:t> </a:t>
            </a:r>
            <a:r>
              <a:rPr lang="en-US" dirty="0" err="1" smtClean="0"/>
              <a:t>berpengaruh</a:t>
            </a:r>
            <a:r>
              <a:rPr lang="en-US" dirty="0" smtClean="0"/>
              <a:t> pula </a:t>
            </a:r>
            <a:r>
              <a:rPr lang="en-US" dirty="0" err="1" smtClean="0"/>
              <a:t>kepada</a:t>
            </a:r>
            <a:r>
              <a:rPr lang="en-US" dirty="0" smtClean="0"/>
              <a:t> </a:t>
            </a:r>
            <a:r>
              <a:rPr lang="en-US" dirty="0" err="1" smtClean="0"/>
              <a:t>perubahan</a:t>
            </a:r>
            <a:r>
              <a:rPr lang="en-US" dirty="0" smtClean="0"/>
              <a:t> </a:t>
            </a:r>
            <a:r>
              <a:rPr lang="en-US" dirty="0" err="1" smtClean="0"/>
              <a:t>produk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endParaRPr lang="en-US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berarti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produk</a:t>
            </a:r>
            <a:r>
              <a:rPr lang="en-US" dirty="0" smtClean="0"/>
              <a:t> </a:t>
            </a:r>
            <a:r>
              <a:rPr lang="en-US" dirty="0" err="1" smtClean="0"/>
              <a:t>politik</a:t>
            </a:r>
            <a:r>
              <a:rPr lang="en-US" dirty="0" smtClean="0"/>
              <a:t>, </a:t>
            </a:r>
            <a:r>
              <a:rPr lang="en-US" dirty="0" err="1" smtClean="0"/>
              <a:t>maka</a:t>
            </a:r>
            <a:r>
              <a:rPr lang="en-US" dirty="0" smtClean="0"/>
              <a:t> </a:t>
            </a:r>
            <a:r>
              <a:rPr lang="en-US" dirty="0" err="1" smtClean="0"/>
              <a:t>seharusnya</a:t>
            </a:r>
            <a:r>
              <a:rPr lang="en-US" dirty="0" smtClean="0"/>
              <a:t> </a:t>
            </a:r>
            <a:r>
              <a:rPr lang="en-US" dirty="0" err="1" smtClean="0"/>
              <a:t>karakter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berubah</a:t>
            </a:r>
            <a:r>
              <a:rPr lang="en-US" dirty="0" smtClean="0"/>
              <a:t> </a:t>
            </a:r>
            <a:r>
              <a:rPr lang="en-US" dirty="0" err="1" smtClean="0"/>
              <a:t>seiring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perubahan</a:t>
            </a:r>
            <a:r>
              <a:rPr lang="en-US" dirty="0" smtClean="0"/>
              <a:t> </a:t>
            </a:r>
            <a:r>
              <a:rPr lang="en-US" dirty="0" err="1" smtClean="0"/>
              <a:t>arah</a:t>
            </a:r>
            <a:r>
              <a:rPr lang="en-US" dirty="0" smtClean="0"/>
              <a:t> </a:t>
            </a:r>
            <a:r>
              <a:rPr lang="en-US" dirty="0" err="1" smtClean="0"/>
              <a:t>politik</a:t>
            </a:r>
            <a:r>
              <a:rPr lang="en-US" dirty="0" smtClean="0"/>
              <a:t> </a:t>
            </a:r>
            <a:r>
              <a:rPr lang="en-US" dirty="0" err="1" smtClean="0"/>
              <a:t>bangsa</a:t>
            </a:r>
            <a:endParaRPr lang="en-US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en-US" dirty="0" err="1" smtClean="0"/>
              <a:t>Betulkah</a:t>
            </a:r>
            <a:r>
              <a:rPr lang="en-US" dirty="0" smtClean="0"/>
              <a:t> </a:t>
            </a:r>
            <a:r>
              <a:rPr lang="en-US" dirty="0" err="1" smtClean="0"/>
              <a:t>produk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di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kita</a:t>
            </a:r>
            <a:r>
              <a:rPr lang="en-US" dirty="0" smtClean="0"/>
              <a:t> </a:t>
            </a:r>
            <a:r>
              <a:rPr lang="en-US" dirty="0" err="1" smtClean="0"/>
              <a:t>sudah</a:t>
            </a:r>
            <a:r>
              <a:rPr lang="en-US" dirty="0" smtClean="0"/>
              <a:t> </a:t>
            </a:r>
            <a:r>
              <a:rPr lang="en-US" dirty="0" err="1" smtClean="0"/>
              <a:t>mengalami</a:t>
            </a:r>
            <a:r>
              <a:rPr lang="en-US" dirty="0" smtClean="0"/>
              <a:t> </a:t>
            </a:r>
            <a:r>
              <a:rPr lang="en-US" dirty="0" err="1" smtClean="0"/>
              <a:t>perubahan</a:t>
            </a:r>
            <a:r>
              <a:rPr lang="en-US" dirty="0" smtClean="0"/>
              <a:t>?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 err="1" smtClean="0"/>
              <a:t>Sementara</a:t>
            </a:r>
            <a:r>
              <a:rPr lang="en-US" dirty="0" smtClean="0"/>
              <a:t> </a:t>
            </a:r>
            <a:r>
              <a:rPr lang="en-US" dirty="0" err="1" smtClean="0"/>
              <a:t>arus</a:t>
            </a:r>
            <a:r>
              <a:rPr lang="en-US" dirty="0" smtClean="0"/>
              <a:t> </a:t>
            </a:r>
            <a:r>
              <a:rPr lang="en-US" dirty="0" err="1" smtClean="0"/>
              <a:t>politik</a:t>
            </a:r>
            <a:r>
              <a:rPr lang="en-US" dirty="0" smtClean="0"/>
              <a:t> </a:t>
            </a:r>
            <a:r>
              <a:rPr lang="en-US" dirty="0" err="1" smtClean="0"/>
              <a:t>sudah</a:t>
            </a:r>
            <a:r>
              <a:rPr lang="en-US" dirty="0" smtClean="0"/>
              <a:t> </a:t>
            </a:r>
            <a:r>
              <a:rPr lang="en-US" dirty="0" err="1" smtClean="0"/>
              <a:t>sering</a:t>
            </a:r>
            <a:r>
              <a:rPr lang="en-US" dirty="0" smtClean="0"/>
              <a:t> </a:t>
            </a:r>
            <a:r>
              <a:rPr lang="en-US" dirty="0" err="1"/>
              <a:t>m</a:t>
            </a:r>
            <a:r>
              <a:rPr lang="en-US" dirty="0" err="1" smtClean="0"/>
              <a:t>engalami</a:t>
            </a:r>
            <a:r>
              <a:rPr lang="en-US" dirty="0" smtClean="0"/>
              <a:t> </a:t>
            </a:r>
            <a:r>
              <a:rPr lang="en-US" dirty="0" err="1" smtClean="0"/>
              <a:t>perubahan</a:t>
            </a:r>
            <a:endParaRPr lang="en-US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persoalan</a:t>
            </a:r>
            <a:r>
              <a:rPr lang="en-US" dirty="0" smtClean="0"/>
              <a:t> </a:t>
            </a:r>
            <a:r>
              <a:rPr lang="en-US" dirty="0" err="1" smtClean="0"/>
              <a:t>mendasar</a:t>
            </a:r>
            <a:r>
              <a:rPr lang="en-US" dirty="0" smtClean="0"/>
              <a:t> </a:t>
            </a:r>
            <a:r>
              <a:rPr lang="en-US" dirty="0" smtClean="0"/>
              <a:t>yang </a:t>
            </a:r>
            <a:r>
              <a:rPr lang="en-US" dirty="0" err="1" smtClean="0"/>
              <a:t>perlu</a:t>
            </a:r>
            <a:r>
              <a:rPr lang="en-US" dirty="0" smtClean="0"/>
              <a:t> </a:t>
            </a:r>
            <a:r>
              <a:rPr lang="en-US" dirty="0" err="1" smtClean="0"/>
              <a:t>dijawab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serius</a:t>
            </a:r>
            <a:r>
              <a:rPr lang="en-US" dirty="0" smtClean="0"/>
              <a:t> 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3855512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Konstitusi</a:t>
            </a:r>
            <a:r>
              <a:rPr lang="en-US" dirty="0" smtClean="0"/>
              <a:t> </a:t>
            </a:r>
            <a:r>
              <a:rPr lang="en-US" dirty="0" err="1" smtClean="0"/>
              <a:t>kita</a:t>
            </a:r>
            <a:r>
              <a:rPr lang="en-US" dirty="0" smtClean="0"/>
              <a:t> </a:t>
            </a:r>
            <a:r>
              <a:rPr lang="en-US" dirty="0" err="1" smtClean="0"/>
              <a:t>mengatakan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kita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, </a:t>
            </a:r>
            <a:r>
              <a:rPr lang="en-US" dirty="0" err="1" smtClean="0"/>
              <a:t>berarti</a:t>
            </a:r>
            <a:r>
              <a:rPr lang="en-US" dirty="0" smtClean="0"/>
              <a:t> </a:t>
            </a:r>
            <a:r>
              <a:rPr lang="en-US" dirty="0" err="1" smtClean="0"/>
              <a:t>politik</a:t>
            </a:r>
            <a:r>
              <a:rPr lang="en-US" dirty="0" smtClean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sinergi</a:t>
            </a:r>
            <a:endParaRPr lang="en-US" dirty="0" smtClean="0"/>
          </a:p>
          <a:p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arah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pengendali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politik</a:t>
            </a:r>
            <a:r>
              <a:rPr lang="en-US" dirty="0"/>
              <a:t>, </a:t>
            </a:r>
            <a:r>
              <a:rPr lang="en-US" dirty="0" err="1" smtClean="0"/>
              <a:t>demikian</a:t>
            </a:r>
            <a:r>
              <a:rPr lang="en-US" dirty="0" smtClean="0"/>
              <a:t>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politik</a:t>
            </a:r>
            <a:r>
              <a:rPr lang="en-US" dirty="0" smtClean="0"/>
              <a:t>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 smtClean="0"/>
              <a:t>arah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pengendali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endParaRPr lang="en-US" dirty="0" smtClean="0"/>
          </a:p>
          <a:p>
            <a:r>
              <a:rPr lang="en-US" dirty="0" err="1" smtClean="0"/>
              <a:t>Politik</a:t>
            </a:r>
            <a:r>
              <a:rPr lang="en-US" dirty="0" smtClean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</a:t>
            </a:r>
            <a:r>
              <a:rPr lang="en-US" dirty="0" err="1" smtClean="0"/>
              <a:t>dijalin</a:t>
            </a:r>
            <a:r>
              <a:rPr lang="en-US" dirty="0" smtClean="0"/>
              <a:t> </a:t>
            </a:r>
            <a:r>
              <a:rPr lang="en-US" dirty="0" err="1" smtClean="0"/>
              <a:t>atas</a:t>
            </a:r>
            <a:r>
              <a:rPr lang="en-US" dirty="0" smtClean="0"/>
              <a:t> </a:t>
            </a:r>
            <a:r>
              <a:rPr lang="en-US" dirty="0" err="1" smtClean="0"/>
              <a:t>dasar</a:t>
            </a:r>
            <a:r>
              <a:rPr lang="en-US" dirty="0" smtClean="0"/>
              <a:t> </a:t>
            </a:r>
            <a:r>
              <a:rPr lang="en-US" dirty="0" err="1" smtClean="0"/>
              <a:t>saling</a:t>
            </a:r>
            <a:r>
              <a:rPr lang="en-US" dirty="0" smtClean="0"/>
              <a:t> </a:t>
            </a:r>
            <a:r>
              <a:rPr lang="en-US" dirty="0" err="1" smtClean="0"/>
              <a:t>ketergantungan</a:t>
            </a:r>
            <a:endParaRPr lang="en-US" dirty="0" smtClean="0"/>
          </a:p>
          <a:p>
            <a:r>
              <a:rPr lang="en-US" dirty="0" err="1" smtClean="0"/>
              <a:t>Jika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,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timbul</a:t>
            </a:r>
            <a:r>
              <a:rPr lang="en-US" dirty="0" smtClean="0"/>
              <a:t> </a:t>
            </a:r>
            <a:r>
              <a:rPr lang="en-US" dirty="0" err="1" smtClean="0"/>
              <a:t>politik</a:t>
            </a:r>
            <a:r>
              <a:rPr lang="en-US" dirty="0" smtClean="0"/>
              <a:t> </a:t>
            </a:r>
            <a:r>
              <a:rPr lang="en-US" dirty="0" err="1" smtClean="0"/>
              <a:t>anarkis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bisa</a:t>
            </a:r>
            <a:r>
              <a:rPr lang="en-US" dirty="0" smtClean="0"/>
              <a:t> </a:t>
            </a:r>
            <a:r>
              <a:rPr lang="en-US" dirty="0" err="1" smtClean="0"/>
              <a:t>lumpuh</a:t>
            </a:r>
            <a:endParaRPr lang="en-US" dirty="0" smtClean="0"/>
          </a:p>
          <a:p>
            <a:r>
              <a:rPr lang="en-US" dirty="0"/>
              <a:t> </a:t>
            </a:r>
            <a:r>
              <a:rPr lang="en-US" dirty="0" err="1" smtClean="0"/>
              <a:t>Konfigurasi</a:t>
            </a:r>
            <a:r>
              <a:rPr lang="en-US" dirty="0" smtClean="0"/>
              <a:t> </a:t>
            </a:r>
            <a:r>
              <a:rPr lang="en-US" dirty="0" err="1"/>
              <a:t>politik</a:t>
            </a:r>
            <a:r>
              <a:rPr lang="en-US" dirty="0"/>
              <a:t> </a:t>
            </a:r>
            <a:r>
              <a:rPr lang="en-US" dirty="0" err="1"/>
              <a:t>rezim</a:t>
            </a:r>
            <a:r>
              <a:rPr lang="en-US" dirty="0"/>
              <a:t> </a:t>
            </a:r>
            <a:r>
              <a:rPr lang="en-US" dirty="0" smtClean="0"/>
              <a:t>yang </a:t>
            </a:r>
            <a:r>
              <a:rPr lang="en-US" dirty="0" err="1" smtClean="0"/>
              <a:t>sedang</a:t>
            </a:r>
            <a:r>
              <a:rPr lang="en-US" dirty="0" smtClean="0"/>
              <a:t> </a:t>
            </a:r>
            <a:r>
              <a:rPr lang="en-US" dirty="0" err="1" smtClean="0"/>
              <a:t>berkuasa</a:t>
            </a:r>
            <a:r>
              <a:rPr lang="en-US" dirty="0" smtClean="0"/>
              <a:t> </a:t>
            </a:r>
            <a:r>
              <a:rPr lang="en-US" dirty="0" err="1" smtClean="0"/>
              <a:t>signifikan</a:t>
            </a:r>
            <a:r>
              <a:rPr lang="en-US" dirty="0" smtClean="0"/>
              <a:t> </a:t>
            </a:r>
            <a:r>
              <a:rPr lang="en-US" dirty="0" err="1" smtClean="0"/>
              <a:t>sekali</a:t>
            </a:r>
            <a:r>
              <a:rPr lang="en-US" dirty="0" smtClean="0"/>
              <a:t> </a:t>
            </a:r>
            <a:r>
              <a:rPr lang="en-US" dirty="0" err="1"/>
              <a:t>pengaruhnya</a:t>
            </a:r>
            <a:r>
              <a:rPr lang="en-US" dirty="0"/>
              <a:t> </a:t>
            </a:r>
            <a:r>
              <a:rPr lang="en-US" dirty="0" err="1"/>
              <a:t>terhadap</a:t>
            </a:r>
            <a:r>
              <a:rPr lang="en-US" dirty="0"/>
              <a:t> </a:t>
            </a:r>
            <a:r>
              <a:rPr lang="en-US" dirty="0" err="1" smtClean="0"/>
              <a:t>produk</a:t>
            </a:r>
            <a:r>
              <a:rPr lang="en-US" dirty="0" smtClean="0"/>
              <a:t> </a:t>
            </a:r>
            <a:r>
              <a:rPr lang="en-US" dirty="0" err="1"/>
              <a:t>hukum</a:t>
            </a:r>
            <a:r>
              <a:rPr lang="en-US" dirty="0"/>
              <a:t> yang </a:t>
            </a:r>
            <a:r>
              <a:rPr lang="en-US" dirty="0" err="1" smtClean="0"/>
              <a:t>dilahirkan</a:t>
            </a:r>
            <a:r>
              <a:rPr lang="en-US" dirty="0" smtClean="0"/>
              <a:t> </a:t>
            </a:r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59548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literatur</a:t>
            </a:r>
            <a:r>
              <a:rPr lang="en-US" dirty="0" smtClean="0"/>
              <a:t> </a:t>
            </a:r>
            <a:r>
              <a:rPr lang="en-US" dirty="0" err="1" smtClean="0"/>
              <a:t>politik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, </a:t>
            </a:r>
            <a:r>
              <a:rPr lang="en-US" dirty="0" err="1" smtClean="0"/>
              <a:t>lazim</a:t>
            </a:r>
            <a:r>
              <a:rPr lang="en-US" dirty="0" smtClean="0"/>
              <a:t> </a:t>
            </a:r>
            <a:r>
              <a:rPr lang="en-US" dirty="0" err="1" smtClean="0"/>
              <a:t>ditemukan</a:t>
            </a:r>
            <a:r>
              <a:rPr lang="en-US" dirty="0" smtClean="0"/>
              <a:t> </a:t>
            </a:r>
            <a:r>
              <a:rPr lang="en-US" dirty="0" err="1" smtClean="0"/>
              <a:t>pernyataan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 lima </a:t>
            </a:r>
            <a:r>
              <a:rPr lang="en-US" dirty="0" err="1" smtClean="0"/>
              <a:t>aspek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:</a:t>
            </a:r>
          </a:p>
          <a:p>
            <a:pPr marL="514350" indent="-514350">
              <a:buFont typeface="+mj-lt"/>
              <a:buAutoNum type="arabicParenR"/>
            </a:pPr>
            <a:r>
              <a:rPr lang="en-US" dirty="0" smtClean="0"/>
              <a:t>Pembangunan </a:t>
            </a:r>
            <a:r>
              <a:rPr lang="en-US" dirty="0" err="1"/>
              <a:t>hukum</a:t>
            </a:r>
            <a:r>
              <a:rPr lang="en-US" dirty="0"/>
              <a:t> </a:t>
            </a:r>
            <a:r>
              <a:rPr lang="en-US" dirty="0" err="1"/>
              <a:t>berlandaskan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Negara </a:t>
            </a:r>
            <a:r>
              <a:rPr lang="en-US" dirty="0" err="1"/>
              <a:t>Kesatuan</a:t>
            </a:r>
            <a:r>
              <a:rPr lang="en-US" dirty="0"/>
              <a:t> </a:t>
            </a:r>
            <a:r>
              <a:rPr lang="en-US" dirty="0" smtClean="0"/>
              <a:t>RI</a:t>
            </a:r>
          </a:p>
          <a:p>
            <a:pPr marL="514350" indent="-514350">
              <a:buFont typeface="+mj-lt"/>
              <a:buAutoNum type="arabicParenR"/>
            </a:pPr>
            <a:r>
              <a:rPr lang="en-US" dirty="0"/>
              <a:t>N</a:t>
            </a:r>
            <a:r>
              <a:rPr lang="en-US" dirty="0" smtClean="0"/>
              <a:t>egara </a:t>
            </a:r>
            <a:r>
              <a:rPr lang="en-US" dirty="0" err="1"/>
              <a:t>kesejahteraan</a:t>
            </a:r>
            <a:r>
              <a:rPr lang="en-US" dirty="0"/>
              <a:t> (</a:t>
            </a:r>
            <a:r>
              <a:rPr lang="en-US" i="1" dirty="0"/>
              <a:t>welfare state</a:t>
            </a:r>
            <a:r>
              <a:rPr lang="en-US" dirty="0" smtClean="0"/>
              <a:t>)</a:t>
            </a:r>
          </a:p>
          <a:p>
            <a:pPr marL="514350" indent="-514350">
              <a:buFont typeface="+mj-lt"/>
              <a:buAutoNum type="arabicParenR"/>
            </a:pPr>
            <a:r>
              <a:rPr lang="en-US" dirty="0" err="1" smtClean="0"/>
              <a:t>asas</a:t>
            </a:r>
            <a:r>
              <a:rPr lang="en-US" dirty="0" smtClean="0"/>
              <a:t> </a:t>
            </a:r>
            <a:r>
              <a:rPr lang="en-US" dirty="0" err="1" smtClean="0"/>
              <a:t>kemanusiaan</a:t>
            </a:r>
            <a:r>
              <a:rPr lang="en-US" dirty="0" smtClean="0"/>
              <a:t> </a:t>
            </a:r>
            <a:r>
              <a:rPr lang="en-US" i="1" dirty="0" smtClean="0"/>
              <a:t>(humanity)</a:t>
            </a:r>
            <a:endParaRPr lang="en-US" dirty="0" smtClean="0"/>
          </a:p>
          <a:p>
            <a:pPr marL="514350" indent="-514350">
              <a:buFont typeface="+mj-lt"/>
              <a:buAutoNum type="arabicParenR"/>
            </a:pPr>
            <a:r>
              <a:rPr lang="en-US" dirty="0" err="1"/>
              <a:t>T</a:t>
            </a:r>
            <a:r>
              <a:rPr lang="en-US" dirty="0" err="1" smtClean="0"/>
              <a:t>indakan</a:t>
            </a:r>
            <a:r>
              <a:rPr lang="en-US" dirty="0" smtClean="0"/>
              <a:t> </a:t>
            </a:r>
            <a:r>
              <a:rPr lang="en-US" dirty="0"/>
              <a:t>affirmative (</a:t>
            </a:r>
            <a:r>
              <a:rPr lang="en-US" i="1" dirty="0"/>
              <a:t>affirmative action</a:t>
            </a:r>
            <a:r>
              <a:rPr lang="en-US" dirty="0" smtClean="0"/>
              <a:t>)</a:t>
            </a:r>
          </a:p>
          <a:p>
            <a:pPr marL="514350" indent="-514350">
              <a:buFont typeface="+mj-lt"/>
              <a:buAutoNum type="arabicParenR"/>
            </a:pPr>
            <a:r>
              <a:rPr lang="en-US" dirty="0" err="1"/>
              <a:t>M</a:t>
            </a:r>
            <a:r>
              <a:rPr lang="en-US" dirty="0" err="1" smtClean="0"/>
              <a:t>encerminkan</a:t>
            </a:r>
            <a:r>
              <a:rPr lang="en-US" dirty="0"/>
              <a:t> </a:t>
            </a:r>
            <a:r>
              <a:rPr lang="en-US" i="1" dirty="0"/>
              <a:t>check</a:t>
            </a:r>
            <a:r>
              <a:rPr lang="en-US" dirty="0"/>
              <a:t> </a:t>
            </a:r>
            <a:r>
              <a:rPr lang="en-US" i="1" dirty="0"/>
              <a:t>and </a:t>
            </a:r>
            <a:r>
              <a:rPr lang="en-US" i="1" dirty="0" smtClean="0"/>
              <a:t>balances</a:t>
            </a:r>
            <a:endParaRPr lang="en-US" dirty="0"/>
          </a:p>
          <a:p>
            <a:r>
              <a:rPr lang="en-US" dirty="0" err="1" smtClean="0"/>
              <a:t>Nilai-nilai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semua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Pancasila </a:t>
            </a:r>
            <a:r>
              <a:rPr lang="en-US" dirty="0" err="1" smtClean="0"/>
              <a:t>dan</a:t>
            </a:r>
            <a:r>
              <a:rPr lang="en-US" dirty="0" smtClean="0"/>
              <a:t> UUD 1945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46093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15035"/>
          </a:xfrm>
        </p:spPr>
        <p:txBody>
          <a:bodyPr/>
          <a:lstStyle/>
          <a:p>
            <a:r>
              <a:rPr lang="en-US" sz="3600" dirty="0" smtClean="0"/>
              <a:t>POLITIK HUKUM EKONOMI SYARIAH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280160"/>
            <a:ext cx="10515600" cy="4896803"/>
          </a:xfrm>
        </p:spPr>
        <p:txBody>
          <a:bodyPr>
            <a:normAutofit fontScale="92500"/>
          </a:bodyPr>
          <a:lstStyle/>
          <a:p>
            <a:r>
              <a:rPr lang="en-US" dirty="0" err="1" smtClean="0"/>
              <a:t>Politik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penerapan</a:t>
            </a:r>
            <a:r>
              <a:rPr lang="en-US" dirty="0" smtClean="0"/>
              <a:t> </a:t>
            </a:r>
            <a:r>
              <a:rPr lang="en-US" dirty="0" err="1" smtClean="0"/>
              <a:t>ekonomi</a:t>
            </a:r>
            <a:r>
              <a:rPr lang="en-US" dirty="0" smtClean="0"/>
              <a:t> </a:t>
            </a:r>
            <a:r>
              <a:rPr lang="en-US" dirty="0" err="1" smtClean="0"/>
              <a:t>syariah</a:t>
            </a:r>
            <a:r>
              <a:rPr lang="en-US" dirty="0" smtClean="0"/>
              <a:t> di Indonesia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filosofis</a:t>
            </a:r>
            <a:r>
              <a:rPr lang="en-US" dirty="0" smtClean="0"/>
              <a:t> </a:t>
            </a:r>
            <a:r>
              <a:rPr lang="en-US" dirty="0" err="1" smtClean="0"/>
              <a:t>sangat</a:t>
            </a:r>
            <a:r>
              <a:rPr lang="en-US" dirty="0" smtClean="0"/>
              <a:t> </a:t>
            </a:r>
            <a:r>
              <a:rPr lang="en-US" dirty="0" err="1" smtClean="0"/>
              <a:t>konstitusional</a:t>
            </a:r>
            <a:endParaRPr lang="en-US" dirty="0" smtClean="0"/>
          </a:p>
          <a:p>
            <a:r>
              <a:rPr lang="en-US" dirty="0" err="1" smtClean="0"/>
              <a:t>Sila</a:t>
            </a:r>
            <a:r>
              <a:rPr lang="en-US" dirty="0" smtClean="0"/>
              <a:t> </a:t>
            </a:r>
            <a:r>
              <a:rPr lang="en-US" dirty="0" err="1" smtClean="0"/>
              <a:t>Pertama</a:t>
            </a:r>
            <a:r>
              <a:rPr lang="en-US" dirty="0" smtClean="0"/>
              <a:t> </a:t>
            </a:r>
            <a:r>
              <a:rPr lang="en-US" dirty="0" err="1" smtClean="0"/>
              <a:t>Ketuhanan</a:t>
            </a:r>
            <a:r>
              <a:rPr lang="en-US" dirty="0" smtClean="0"/>
              <a:t> Yang </a:t>
            </a:r>
            <a:r>
              <a:rPr lang="en-US" dirty="0" err="1" smtClean="0"/>
              <a:t>Maha</a:t>
            </a:r>
            <a:r>
              <a:rPr lang="en-US" dirty="0" smtClean="0"/>
              <a:t> </a:t>
            </a:r>
            <a:r>
              <a:rPr lang="en-US" dirty="0" err="1" smtClean="0"/>
              <a:t>Esa</a:t>
            </a:r>
            <a:r>
              <a:rPr lang="en-US" dirty="0" smtClean="0"/>
              <a:t>, </a:t>
            </a: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warga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smtClean="0"/>
              <a:t>Indonesia yang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berketuhanan</a:t>
            </a:r>
            <a:r>
              <a:rPr lang="en-US" dirty="0" smtClean="0"/>
              <a:t> </a:t>
            </a:r>
            <a:endParaRPr lang="en-US" dirty="0" smtClean="0"/>
          </a:p>
          <a:p>
            <a:r>
              <a:rPr lang="en-US" dirty="0" err="1" smtClean="0"/>
              <a:t>Berkomunikasi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Tuhan</a:t>
            </a:r>
            <a:r>
              <a:rPr lang="en-US" dirty="0" smtClean="0"/>
              <a:t> </a:t>
            </a:r>
            <a:r>
              <a:rPr lang="en-US" dirty="0" err="1" smtClean="0"/>
              <a:t>hanya</a:t>
            </a:r>
            <a:r>
              <a:rPr lang="en-US" dirty="0" smtClean="0"/>
              <a:t> </a:t>
            </a:r>
            <a:r>
              <a:rPr lang="en-US" dirty="0" err="1" smtClean="0"/>
              <a:t>bisa</a:t>
            </a:r>
            <a:r>
              <a:rPr lang="en-US" dirty="0" smtClean="0"/>
              <a:t> </a:t>
            </a:r>
            <a:r>
              <a:rPr lang="en-US" dirty="0" err="1" smtClean="0"/>
              <a:t>melalui</a:t>
            </a:r>
            <a:r>
              <a:rPr lang="en-US" dirty="0" smtClean="0"/>
              <a:t> agama</a:t>
            </a:r>
          </a:p>
          <a:p>
            <a:r>
              <a:rPr lang="en-US" dirty="0" smtClean="0"/>
              <a:t>Salah </a:t>
            </a:r>
            <a:r>
              <a:rPr lang="en-US" dirty="0" err="1" smtClean="0"/>
              <a:t>satu</a:t>
            </a:r>
            <a:r>
              <a:rPr lang="en-US" dirty="0" smtClean="0"/>
              <a:t> agama di Indonesia </a:t>
            </a:r>
            <a:r>
              <a:rPr lang="en-US" dirty="0" err="1" smtClean="0"/>
              <a:t>adalah</a:t>
            </a:r>
            <a:r>
              <a:rPr lang="en-US" dirty="0" smtClean="0"/>
              <a:t> Islam, </a:t>
            </a:r>
            <a:r>
              <a:rPr lang="en-US" dirty="0" err="1" smtClean="0"/>
              <a:t>bahkan</a:t>
            </a:r>
            <a:r>
              <a:rPr lang="en-US" dirty="0" smtClean="0"/>
              <a:t> </a:t>
            </a:r>
            <a:r>
              <a:rPr lang="en-US" dirty="0" err="1" smtClean="0"/>
              <a:t>mayoritas</a:t>
            </a:r>
            <a:endParaRPr lang="en-US" dirty="0" smtClean="0"/>
          </a:p>
          <a:p>
            <a:r>
              <a:rPr lang="en-US" dirty="0" smtClean="0"/>
              <a:t>Di </a:t>
            </a:r>
            <a:r>
              <a:rPr lang="en-US" dirty="0" err="1" smtClean="0"/>
              <a:t>dalam</a:t>
            </a:r>
            <a:r>
              <a:rPr lang="en-US" dirty="0" smtClean="0"/>
              <a:t> agama Islam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selain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sistem-sistem</a:t>
            </a:r>
            <a:r>
              <a:rPr lang="en-US" dirty="0" smtClean="0"/>
              <a:t> yang lain</a:t>
            </a:r>
          </a:p>
          <a:p>
            <a:r>
              <a:rPr lang="en-US" dirty="0" smtClean="0"/>
              <a:t>Di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masalah</a:t>
            </a:r>
            <a:r>
              <a:rPr lang="en-US" dirty="0" smtClean="0"/>
              <a:t> </a:t>
            </a:r>
            <a:r>
              <a:rPr lang="en-US" dirty="0" err="1" smtClean="0"/>
              <a:t>ekonomi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ekonomi</a:t>
            </a:r>
            <a:r>
              <a:rPr lang="en-US" dirty="0" smtClean="0"/>
              <a:t> </a:t>
            </a:r>
            <a:r>
              <a:rPr lang="en-US" i="1" dirty="0" smtClean="0"/>
              <a:t>(al-</a:t>
            </a:r>
            <a:r>
              <a:rPr lang="en-US" i="1" dirty="0" err="1" smtClean="0"/>
              <a:t>iqtishadiyah</a:t>
            </a:r>
            <a:r>
              <a:rPr lang="en-US" i="1" dirty="0" smtClean="0"/>
              <a:t>)</a:t>
            </a:r>
            <a:endParaRPr lang="en-US" dirty="0" smtClean="0"/>
          </a:p>
          <a:p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diperkuat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Pasal</a:t>
            </a:r>
            <a:r>
              <a:rPr lang="en-US" dirty="0" smtClean="0"/>
              <a:t> 29 UUD 1945 </a:t>
            </a: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warga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diberi</a:t>
            </a:r>
            <a:r>
              <a:rPr lang="en-US" dirty="0" smtClean="0"/>
              <a:t> </a:t>
            </a:r>
            <a:r>
              <a:rPr lang="en-US" dirty="0" err="1" smtClean="0"/>
              <a:t>kebebasan</a:t>
            </a:r>
            <a:r>
              <a:rPr lang="en-US" dirty="0" smtClean="0"/>
              <a:t> </a:t>
            </a:r>
            <a:r>
              <a:rPr lang="en-US" dirty="0" err="1" smtClean="0"/>
              <a:t>memeluk</a:t>
            </a:r>
            <a:r>
              <a:rPr lang="en-US" dirty="0" smtClean="0"/>
              <a:t> </a:t>
            </a:r>
            <a:r>
              <a:rPr lang="en-US" dirty="0" err="1" smtClean="0"/>
              <a:t>agamanya</a:t>
            </a:r>
            <a:r>
              <a:rPr lang="en-US" dirty="0" smtClean="0"/>
              <a:t> 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15690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3665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293223"/>
            <a:ext cx="10515600" cy="4857614"/>
          </a:xfrm>
        </p:spPr>
        <p:txBody>
          <a:bodyPr>
            <a:normAutofit/>
          </a:bodyPr>
          <a:lstStyle/>
          <a:p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historis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Islam </a:t>
            </a:r>
            <a:r>
              <a:rPr lang="en-US" dirty="0" err="1" smtClean="0"/>
              <a:t>sudah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 di </a:t>
            </a:r>
            <a:r>
              <a:rPr lang="en-US" dirty="0" err="1" smtClean="0"/>
              <a:t>nusantara</a:t>
            </a:r>
            <a:r>
              <a:rPr lang="en-US" dirty="0" smtClean="0"/>
              <a:t> </a:t>
            </a:r>
            <a:r>
              <a:rPr lang="en-US" dirty="0" err="1" smtClean="0"/>
              <a:t>sebelum</a:t>
            </a:r>
            <a:r>
              <a:rPr lang="en-US" dirty="0" smtClean="0"/>
              <a:t> </a:t>
            </a:r>
            <a:r>
              <a:rPr lang="en-US" dirty="0" err="1" smtClean="0"/>
              <a:t>kolonial</a:t>
            </a:r>
            <a:r>
              <a:rPr lang="en-US" dirty="0" smtClean="0"/>
              <a:t> </a:t>
            </a:r>
            <a:r>
              <a:rPr lang="en-US" dirty="0" err="1" smtClean="0"/>
              <a:t>masuk</a:t>
            </a:r>
            <a:r>
              <a:rPr lang="en-US" dirty="0" smtClean="0"/>
              <a:t> </a:t>
            </a:r>
            <a:r>
              <a:rPr lang="en-US" dirty="0" err="1" smtClean="0"/>
              <a:t>seiring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masuknya</a:t>
            </a:r>
            <a:r>
              <a:rPr lang="en-US" dirty="0" smtClean="0"/>
              <a:t> agama Islam</a:t>
            </a:r>
          </a:p>
          <a:p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sosiologis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sisi</a:t>
            </a:r>
            <a:r>
              <a:rPr lang="en-US" dirty="0" smtClean="0"/>
              <a:t> </a:t>
            </a:r>
            <a:r>
              <a:rPr lang="en-US" dirty="0" err="1" smtClean="0"/>
              <a:t>mayoritas</a:t>
            </a:r>
            <a:r>
              <a:rPr lang="en-US" dirty="0"/>
              <a:t>,</a:t>
            </a:r>
            <a:r>
              <a:rPr lang="en-US" dirty="0" smtClean="0"/>
              <a:t> </a:t>
            </a:r>
            <a:r>
              <a:rPr lang="en-US" dirty="0" err="1"/>
              <a:t>p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saat</a:t>
            </a:r>
            <a:r>
              <a:rPr lang="en-US" dirty="0" smtClean="0"/>
              <a:t> </a:t>
            </a:r>
            <a:r>
              <a:rPr lang="en-US" dirty="0" err="1" smtClean="0"/>
              <a:t>seseorang</a:t>
            </a:r>
            <a:r>
              <a:rPr lang="en-US" dirty="0" smtClean="0"/>
              <a:t> </a:t>
            </a:r>
            <a:r>
              <a:rPr lang="en-US" dirty="0" err="1" smtClean="0"/>
              <a:t>memeluk</a:t>
            </a:r>
            <a:r>
              <a:rPr lang="en-US" dirty="0" smtClean="0"/>
              <a:t> Islam, </a:t>
            </a:r>
            <a:r>
              <a:rPr lang="en-US" dirty="0" err="1" smtClean="0"/>
              <a:t>aturan-aturan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Islam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acuan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bertindak</a:t>
            </a:r>
            <a:endParaRPr lang="en-US" dirty="0" smtClean="0"/>
          </a:p>
          <a:p>
            <a:r>
              <a:rPr lang="en-US" dirty="0" err="1" smtClean="0"/>
              <a:t>Apabila</a:t>
            </a:r>
            <a:r>
              <a:rPr lang="en-US" dirty="0" smtClean="0"/>
              <a:t> </a:t>
            </a:r>
            <a:r>
              <a:rPr lang="en-US" dirty="0" err="1" smtClean="0"/>
              <a:t>politik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mengacu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</a:t>
            </a:r>
            <a:r>
              <a:rPr lang="en-US" dirty="0" err="1" smtClean="0"/>
              <a:t>Sila</a:t>
            </a:r>
            <a:r>
              <a:rPr lang="en-US" dirty="0" smtClean="0"/>
              <a:t> </a:t>
            </a:r>
            <a:r>
              <a:rPr lang="en-US" dirty="0" err="1" smtClean="0"/>
              <a:t>Pertama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UUD 1945, </a:t>
            </a:r>
            <a:r>
              <a:rPr lang="en-US" dirty="0" err="1" smtClean="0"/>
              <a:t>tentunya</a:t>
            </a:r>
            <a:r>
              <a:rPr lang="en-US" dirty="0" smtClean="0"/>
              <a:t> </a:t>
            </a:r>
            <a:r>
              <a:rPr lang="en-US" dirty="0" err="1" smtClean="0"/>
              <a:t>ekonomi</a:t>
            </a:r>
            <a:r>
              <a:rPr lang="en-US" dirty="0" smtClean="0"/>
              <a:t> </a:t>
            </a:r>
            <a:r>
              <a:rPr lang="en-US" dirty="0" err="1" smtClean="0"/>
              <a:t>syariah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tuan</a:t>
            </a:r>
            <a:r>
              <a:rPr lang="en-US" dirty="0" smtClean="0"/>
              <a:t> </a:t>
            </a:r>
            <a:r>
              <a:rPr lang="en-US" dirty="0" err="1" smtClean="0"/>
              <a:t>rumah</a:t>
            </a:r>
            <a:r>
              <a:rPr lang="en-US" dirty="0" smtClean="0"/>
              <a:t> di </a:t>
            </a:r>
            <a:r>
              <a:rPr lang="en-US" dirty="0" err="1" smtClean="0"/>
              <a:t>rumah</a:t>
            </a:r>
            <a:r>
              <a:rPr lang="en-US" dirty="0" smtClean="0"/>
              <a:t> </a:t>
            </a:r>
            <a:r>
              <a:rPr lang="en-US" dirty="0" err="1" smtClean="0"/>
              <a:t>sendiri</a:t>
            </a:r>
            <a:endParaRPr lang="en-US" dirty="0" smtClean="0"/>
          </a:p>
          <a:p>
            <a:r>
              <a:rPr lang="en-US" dirty="0" err="1" smtClean="0"/>
              <a:t>Namun</a:t>
            </a:r>
            <a:r>
              <a:rPr lang="en-US" dirty="0" smtClean="0"/>
              <a:t> </a:t>
            </a:r>
            <a:r>
              <a:rPr lang="en-US" dirty="0" err="1" smtClean="0"/>
              <a:t>kenapa</a:t>
            </a:r>
            <a:r>
              <a:rPr lang="en-US" dirty="0" smtClean="0"/>
              <a:t> </a:t>
            </a:r>
            <a:r>
              <a:rPr lang="en-US" dirty="0" err="1" smtClean="0"/>
              <a:t>seakan</a:t>
            </a:r>
            <a:r>
              <a:rPr lang="en-US" dirty="0" smtClean="0"/>
              <a:t> </a:t>
            </a:r>
            <a:r>
              <a:rPr lang="en-US" dirty="0" err="1" smtClean="0"/>
              <a:t>belum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tuan</a:t>
            </a:r>
            <a:r>
              <a:rPr lang="en-US" dirty="0" smtClean="0"/>
              <a:t> </a:t>
            </a:r>
            <a:r>
              <a:rPr lang="en-US" dirty="0" err="1" smtClean="0"/>
              <a:t>rumah</a:t>
            </a:r>
            <a:r>
              <a:rPr lang="en-US" dirty="0" smtClean="0"/>
              <a:t> </a:t>
            </a:r>
            <a:r>
              <a:rPr lang="en-US" dirty="0" err="1" smtClean="0"/>
              <a:t>juga</a:t>
            </a:r>
            <a:r>
              <a:rPr lang="en-US" dirty="0" smtClean="0"/>
              <a:t>?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perlu</a:t>
            </a:r>
            <a:r>
              <a:rPr lang="en-US" dirty="0" smtClean="0"/>
              <a:t> </a:t>
            </a:r>
            <a:r>
              <a:rPr lang="en-US" dirty="0" err="1" smtClean="0"/>
              <a:t>kajian</a:t>
            </a:r>
            <a:r>
              <a:rPr lang="en-US" dirty="0" smtClean="0"/>
              <a:t> </a:t>
            </a:r>
            <a:r>
              <a:rPr lang="en-US" dirty="0" err="1" smtClean="0"/>
              <a:t>mendalam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berkelanjutan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menjawabnya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41006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4521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371600"/>
            <a:ext cx="10515600" cy="4805363"/>
          </a:xfrm>
        </p:spPr>
        <p:txBody>
          <a:bodyPr>
            <a:normAutofit/>
          </a:bodyPr>
          <a:lstStyle/>
          <a:p>
            <a:r>
              <a:rPr lang="en-US" dirty="0" err="1" smtClean="0"/>
              <a:t>Kalau</a:t>
            </a:r>
            <a:r>
              <a:rPr lang="en-US" dirty="0" smtClean="0"/>
              <a:t> Indonesia </a:t>
            </a:r>
            <a:r>
              <a:rPr lang="en-US" dirty="0" err="1" smtClean="0"/>
              <a:t>mau</a:t>
            </a:r>
            <a:r>
              <a:rPr lang="en-US" dirty="0" smtClean="0"/>
              <a:t> </a:t>
            </a:r>
            <a:r>
              <a:rPr lang="en-US" dirty="0" err="1" smtClean="0"/>
              <a:t>disebut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/>
              <a:t>yang </a:t>
            </a:r>
            <a:r>
              <a:rPr lang="en-US" dirty="0" err="1" smtClean="0"/>
              <a:t>konfigurasi</a:t>
            </a:r>
            <a:r>
              <a:rPr lang="en-US" dirty="0" smtClean="0"/>
              <a:t> </a:t>
            </a:r>
            <a:r>
              <a:rPr lang="en-US" dirty="0" err="1" smtClean="0"/>
              <a:t>politiknya</a:t>
            </a:r>
            <a:r>
              <a:rPr lang="en-US" dirty="0" smtClean="0"/>
              <a:t> </a:t>
            </a:r>
            <a:r>
              <a:rPr lang="en-US" dirty="0" err="1"/>
              <a:t>demokratis</a:t>
            </a:r>
            <a:r>
              <a:rPr lang="en-US" dirty="0"/>
              <a:t>, </a:t>
            </a:r>
            <a:r>
              <a:rPr lang="en-US" dirty="0" err="1" smtClean="0"/>
              <a:t>maka</a:t>
            </a:r>
            <a:r>
              <a:rPr lang="en-US" dirty="0" smtClean="0"/>
              <a:t> </a:t>
            </a:r>
            <a:r>
              <a:rPr lang="en-US" dirty="0" err="1" smtClean="0"/>
              <a:t>produk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yang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dihasilkan</a:t>
            </a:r>
            <a:r>
              <a:rPr lang="en-US" dirty="0" smtClean="0"/>
              <a:t> </a:t>
            </a:r>
            <a:r>
              <a:rPr lang="en-US" dirty="0" err="1" smtClean="0"/>
              <a:t>cenderung</a:t>
            </a:r>
            <a:r>
              <a:rPr lang="en-US" dirty="0" smtClean="0"/>
              <a:t> </a:t>
            </a:r>
            <a:r>
              <a:rPr lang="en-US" dirty="0" err="1" smtClean="0"/>
              <a:t>produk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responsif</a:t>
            </a:r>
            <a:endParaRPr lang="en-US" dirty="0" smtClean="0"/>
          </a:p>
          <a:p>
            <a:r>
              <a:rPr lang="en-US" dirty="0" err="1" smtClean="0"/>
              <a:t>Berbeda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yang </a:t>
            </a:r>
            <a:r>
              <a:rPr lang="en-US" dirty="0" err="1" smtClean="0"/>
              <a:t>konfigurasi</a:t>
            </a:r>
            <a:r>
              <a:rPr lang="en-US" dirty="0" smtClean="0"/>
              <a:t> </a:t>
            </a:r>
            <a:r>
              <a:rPr lang="en-US" dirty="0" err="1" smtClean="0"/>
              <a:t>politiknya</a:t>
            </a:r>
            <a:r>
              <a:rPr lang="en-US" dirty="0" smtClean="0"/>
              <a:t> </a:t>
            </a:r>
            <a:r>
              <a:rPr lang="en-US" dirty="0" err="1" smtClean="0"/>
              <a:t>otoriter</a:t>
            </a:r>
            <a:r>
              <a:rPr lang="en-US" dirty="0" smtClean="0"/>
              <a:t>, </a:t>
            </a:r>
            <a:r>
              <a:rPr lang="en-US" dirty="0" err="1" smtClean="0"/>
              <a:t>maka</a:t>
            </a:r>
            <a:r>
              <a:rPr lang="en-US" dirty="0" smtClean="0"/>
              <a:t> </a:t>
            </a:r>
            <a:r>
              <a:rPr lang="en-US" dirty="0" err="1" smtClean="0"/>
              <a:t>produk</a:t>
            </a:r>
            <a:r>
              <a:rPr lang="en-US" dirty="0" smtClean="0"/>
              <a:t> </a:t>
            </a:r>
            <a:r>
              <a:rPr lang="en-US" dirty="0" err="1"/>
              <a:t>hukumnya</a:t>
            </a:r>
            <a:r>
              <a:rPr lang="en-US" dirty="0"/>
              <a:t> </a:t>
            </a:r>
            <a:r>
              <a:rPr lang="en-US" dirty="0" err="1" smtClean="0"/>
              <a:t>cenderung</a:t>
            </a:r>
            <a:r>
              <a:rPr lang="en-US" dirty="0" smtClean="0"/>
              <a:t> </a:t>
            </a:r>
            <a:r>
              <a:rPr lang="en-US" dirty="0" err="1" smtClean="0"/>
              <a:t>konservatif</a:t>
            </a:r>
            <a:endParaRPr lang="en-US" dirty="0" smtClean="0"/>
          </a:p>
          <a:p>
            <a:r>
              <a:rPr lang="en-US" dirty="0" err="1" smtClean="0"/>
              <a:t>apabila</a:t>
            </a:r>
            <a:r>
              <a:rPr lang="en-US" dirty="0" smtClean="0"/>
              <a:t> </a:t>
            </a:r>
            <a:r>
              <a:rPr lang="en-US" dirty="0" err="1" smtClean="0"/>
              <a:t>dikaitkan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teori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pembangunan</a:t>
            </a:r>
            <a:r>
              <a:rPr lang="en-US" dirty="0" smtClean="0"/>
              <a:t>, </a:t>
            </a:r>
            <a:r>
              <a:rPr lang="en-US" dirty="0" err="1" smtClean="0"/>
              <a:t>maka</a:t>
            </a:r>
            <a:r>
              <a:rPr lang="en-US" dirty="0"/>
              <a:t> </a:t>
            </a:r>
            <a:r>
              <a:rPr lang="en-US" dirty="0" err="1" smtClean="0"/>
              <a:t>pembangunan</a:t>
            </a:r>
            <a:r>
              <a:rPr lang="en-US" dirty="0" smtClean="0"/>
              <a:t> </a:t>
            </a:r>
            <a:r>
              <a:rPr lang="en-US" dirty="0" err="1"/>
              <a:t>hukum</a:t>
            </a:r>
            <a:r>
              <a:rPr lang="en-US" dirty="0"/>
              <a:t>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 smtClean="0"/>
              <a:t>sejalan</a:t>
            </a:r>
            <a:r>
              <a:rPr lang="en-US" dirty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/>
              <a:t>kebutuhan</a:t>
            </a:r>
            <a:r>
              <a:rPr lang="en-US" dirty="0"/>
              <a:t> </a:t>
            </a:r>
            <a:r>
              <a:rPr lang="en-US" dirty="0" err="1" smtClean="0"/>
              <a:t>masyarakat</a:t>
            </a:r>
            <a:endParaRPr lang="en-US" dirty="0" smtClean="0"/>
          </a:p>
          <a:p>
            <a:r>
              <a:rPr lang="en-US" dirty="0" err="1" smtClean="0"/>
              <a:t>Apabila</a:t>
            </a:r>
            <a:r>
              <a:rPr lang="en-US" dirty="0" smtClean="0"/>
              <a:t> </a:t>
            </a:r>
            <a:r>
              <a:rPr lang="en-US" dirty="0" err="1" smtClean="0"/>
              <a:t>dikaitkan</a:t>
            </a:r>
            <a:r>
              <a:rPr lang="en-US" dirty="0" smtClean="0"/>
              <a:t> pula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/>
              <a:t>politik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</a:t>
            </a:r>
            <a:r>
              <a:rPr lang="en-US" dirty="0" err="1"/>
              <a:t>ekonomi</a:t>
            </a:r>
            <a:r>
              <a:rPr lang="en-US" dirty="0"/>
              <a:t> </a:t>
            </a:r>
            <a:r>
              <a:rPr lang="en-US" dirty="0" err="1"/>
              <a:t>syariah</a:t>
            </a:r>
            <a:r>
              <a:rPr lang="en-US" dirty="0"/>
              <a:t>, </a:t>
            </a:r>
            <a:r>
              <a:rPr lang="en-US" dirty="0" err="1" smtClean="0"/>
              <a:t>maka</a:t>
            </a:r>
            <a:r>
              <a:rPr lang="en-US" dirty="0" smtClean="0"/>
              <a:t> </a:t>
            </a:r>
            <a:r>
              <a:rPr lang="en-US" dirty="0" err="1" smtClean="0"/>
              <a:t>ketersediaan</a:t>
            </a:r>
            <a:r>
              <a:rPr lang="en-US" dirty="0" smtClean="0"/>
              <a:t> </a:t>
            </a:r>
            <a:r>
              <a:rPr lang="en-US" dirty="0" err="1" smtClean="0"/>
              <a:t>perangkatnya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kebutuhan</a:t>
            </a:r>
            <a:r>
              <a:rPr lang="en-US" dirty="0" smtClean="0"/>
              <a:t> </a:t>
            </a:r>
            <a:r>
              <a:rPr lang="en-US" dirty="0" err="1" smtClean="0"/>
              <a:t>utama</a:t>
            </a:r>
            <a:r>
              <a:rPr lang="en-US" dirty="0" smtClean="0"/>
              <a:t> </a:t>
            </a:r>
            <a:r>
              <a:rPr lang="en-US" dirty="0" err="1" smtClean="0"/>
              <a:t>lahirnya</a:t>
            </a:r>
            <a:r>
              <a:rPr lang="en-US" dirty="0" smtClean="0"/>
              <a:t> </a:t>
            </a:r>
            <a:r>
              <a:rPr lang="en-US" dirty="0" err="1" smtClean="0"/>
              <a:t>kelembagaan</a:t>
            </a:r>
            <a:r>
              <a:rPr lang="en-US" dirty="0" smtClean="0"/>
              <a:t> </a:t>
            </a:r>
            <a:r>
              <a:rPr lang="en-US" dirty="0" err="1"/>
              <a:t>ekonomi</a:t>
            </a:r>
            <a:r>
              <a:rPr lang="en-US" dirty="0"/>
              <a:t> </a:t>
            </a:r>
            <a:r>
              <a:rPr lang="en-US" dirty="0" err="1" smtClean="0"/>
              <a:t>syariah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7131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Di </a:t>
            </a:r>
            <a:r>
              <a:rPr lang="en-US" dirty="0" err="1" smtClean="0"/>
              <a:t>sinilah</a:t>
            </a:r>
            <a:r>
              <a:rPr lang="en-US" dirty="0" smtClean="0"/>
              <a:t> </a:t>
            </a:r>
            <a:r>
              <a:rPr lang="en-US" dirty="0" err="1" smtClean="0"/>
              <a:t>urgensinya</a:t>
            </a:r>
            <a:r>
              <a:rPr lang="en-US" dirty="0" smtClean="0"/>
              <a:t> </a:t>
            </a:r>
            <a:r>
              <a:rPr lang="en-US" dirty="0" err="1" smtClean="0"/>
              <a:t>menjadikan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Islam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positif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nasional</a:t>
            </a:r>
            <a:r>
              <a:rPr lang="en-US" dirty="0" smtClean="0"/>
              <a:t>, </a:t>
            </a:r>
            <a:r>
              <a:rPr lang="en-US" dirty="0" err="1" smtClean="0"/>
              <a:t>termasuk</a:t>
            </a:r>
            <a:r>
              <a:rPr lang="en-US" dirty="0" smtClean="0"/>
              <a:t> di </a:t>
            </a:r>
            <a:r>
              <a:rPr lang="en-US" dirty="0" err="1" smtClean="0"/>
              <a:t>dalamnya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ekonomi</a:t>
            </a:r>
            <a:r>
              <a:rPr lang="en-US" dirty="0" smtClean="0"/>
              <a:t> </a:t>
            </a:r>
            <a:r>
              <a:rPr lang="en-US" dirty="0" err="1" smtClean="0"/>
              <a:t>syariah</a:t>
            </a:r>
            <a:endParaRPr lang="en-US" dirty="0" smtClean="0"/>
          </a:p>
          <a:p>
            <a:r>
              <a:rPr lang="en-US" dirty="0" err="1" smtClean="0"/>
              <a:t>Realitas</a:t>
            </a:r>
            <a:r>
              <a:rPr lang="en-US" dirty="0" smtClean="0"/>
              <a:t> </a:t>
            </a:r>
            <a:r>
              <a:rPr lang="en-US" dirty="0" err="1" smtClean="0"/>
              <a:t>sejarah</a:t>
            </a:r>
            <a:r>
              <a:rPr lang="en-US" dirty="0" smtClean="0"/>
              <a:t> </a:t>
            </a:r>
            <a:r>
              <a:rPr lang="en-US" dirty="0" err="1" smtClean="0"/>
              <a:t>serta</a:t>
            </a:r>
            <a:r>
              <a:rPr lang="en-US" dirty="0" smtClean="0"/>
              <a:t> proses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lanjut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terlihat</a:t>
            </a:r>
            <a:r>
              <a:rPr lang="en-US" dirty="0" smtClean="0"/>
              <a:t> </a:t>
            </a:r>
            <a:r>
              <a:rPr lang="en-US" dirty="0" err="1" smtClean="0"/>
              <a:t>apakah</a:t>
            </a:r>
            <a:r>
              <a:rPr lang="en-US" dirty="0" smtClean="0"/>
              <a:t> </a:t>
            </a:r>
            <a:r>
              <a:rPr lang="en-US" dirty="0" err="1" smtClean="0"/>
              <a:t>teori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berjalan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sistematis</a:t>
            </a:r>
            <a:r>
              <a:rPr lang="en-US" dirty="0" smtClean="0"/>
              <a:t> </a:t>
            </a: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pembentukan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ekonomi</a:t>
            </a:r>
            <a:r>
              <a:rPr lang="en-US" dirty="0" smtClean="0"/>
              <a:t> </a:t>
            </a:r>
            <a:r>
              <a:rPr lang="en-US" dirty="0" err="1" smtClean="0"/>
              <a:t>syariah</a:t>
            </a:r>
            <a:r>
              <a:rPr lang="en-US" dirty="0" smtClean="0"/>
              <a:t>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kebutuhan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pembangunan</a:t>
            </a:r>
            <a:r>
              <a:rPr lang="en-US" dirty="0" smtClean="0"/>
              <a:t>  </a:t>
            </a:r>
            <a:r>
              <a:rPr lang="en-US" dirty="0" err="1" smtClean="0"/>
              <a:t>hukum</a:t>
            </a:r>
            <a:r>
              <a:rPr lang="en-US" dirty="0" smtClean="0"/>
              <a:t> yang </a:t>
            </a:r>
            <a:r>
              <a:rPr lang="en-US" dirty="0" err="1" smtClean="0"/>
              <a:t>berkelanjutan</a:t>
            </a:r>
            <a:endParaRPr lang="en-US" dirty="0" smtClean="0"/>
          </a:p>
          <a:p>
            <a:r>
              <a:rPr lang="en-US" dirty="0" err="1" smtClean="0"/>
              <a:t>Jadi</a:t>
            </a:r>
            <a:r>
              <a:rPr lang="en-US" dirty="0" smtClean="0"/>
              <a:t> </a:t>
            </a:r>
            <a:r>
              <a:rPr lang="en-US" dirty="0" err="1" smtClean="0"/>
              <a:t>pembangunan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ekonomi</a:t>
            </a:r>
            <a:r>
              <a:rPr lang="en-US" dirty="0" smtClean="0"/>
              <a:t> </a:t>
            </a:r>
            <a:r>
              <a:rPr lang="en-US" dirty="0" err="1" smtClean="0"/>
              <a:t>syariah</a:t>
            </a:r>
            <a:r>
              <a:rPr lang="en-US" dirty="0" smtClean="0"/>
              <a:t> </a:t>
            </a:r>
            <a:r>
              <a:rPr lang="en-US" dirty="0" err="1" smtClean="0"/>
              <a:t>harus</a:t>
            </a:r>
            <a:r>
              <a:rPr lang="en-US" dirty="0" smtClean="0"/>
              <a:t> integral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saling</a:t>
            </a:r>
            <a:r>
              <a:rPr lang="en-US" dirty="0" smtClean="0"/>
              <a:t> </a:t>
            </a:r>
            <a:r>
              <a:rPr lang="en-US" dirty="0" err="1" smtClean="0"/>
              <a:t>mempengaruhi</a:t>
            </a:r>
            <a:r>
              <a:rPr lang="en-US" dirty="0" smtClean="0"/>
              <a:t>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satu</a:t>
            </a:r>
            <a:r>
              <a:rPr lang="en-US" dirty="0" smtClean="0"/>
              <a:t> </a:t>
            </a:r>
            <a:r>
              <a:rPr lang="en-US" dirty="0" err="1" smtClean="0"/>
              <a:t>sama</a:t>
            </a:r>
            <a:r>
              <a:rPr lang="en-US" dirty="0" smtClean="0"/>
              <a:t> </a:t>
            </a:r>
            <a:r>
              <a:rPr lang="en-US" dirty="0" smtClean="0"/>
              <a:t>lain </a:t>
            </a:r>
            <a:r>
              <a:rPr lang="en-US" dirty="0" err="1" smtClean="0"/>
              <a:t>bersifat</a:t>
            </a:r>
            <a:r>
              <a:rPr lang="en-US" dirty="0" smtClean="0"/>
              <a:t> </a:t>
            </a:r>
            <a:r>
              <a:rPr lang="en-US" dirty="0" err="1" smtClean="0"/>
              <a:t>komplementer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fungsional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23921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1331</TotalTime>
  <Words>1799</Words>
  <Application>Microsoft Office PowerPoint</Application>
  <PresentationFormat>Widescreen</PresentationFormat>
  <Paragraphs>103</Paragraphs>
  <Slides>23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8" baseType="lpstr">
      <vt:lpstr>Arial</vt:lpstr>
      <vt:lpstr>Calibri</vt:lpstr>
      <vt:lpstr>Calibri Light</vt:lpstr>
      <vt:lpstr>Wingdings</vt:lpstr>
      <vt:lpstr>Office Theme</vt:lpstr>
      <vt:lpstr>POLITIK HUKUM EKONOMI SYARIAH (FATWA DSN MUI, KHES DAN POJK) DI INDONESIA</vt:lpstr>
      <vt:lpstr>PENDAHULUAN</vt:lpstr>
      <vt:lpstr>PowerPoint Presentation</vt:lpstr>
      <vt:lpstr>PowerPoint Presentation</vt:lpstr>
      <vt:lpstr>PowerPoint Presentation</vt:lpstr>
      <vt:lpstr>POLITIK HUKUM EKONOMI SYARIAH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POLITIK HUKUM EKONOMI SYARIAH (FATWA DSN MUI, KHES DAN POJK) DI INDONESIA</dc:title>
  <dc:creator>win 10</dc:creator>
  <cp:lastModifiedBy>win 10</cp:lastModifiedBy>
  <cp:revision>76</cp:revision>
  <dcterms:created xsi:type="dcterms:W3CDTF">2020-06-30T14:47:14Z</dcterms:created>
  <dcterms:modified xsi:type="dcterms:W3CDTF">2020-07-03T03:57:35Z</dcterms:modified>
</cp:coreProperties>
</file>